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0" r:id="rId1"/>
  </p:sldMasterIdLst>
  <p:notesMasterIdLst>
    <p:notesMasterId r:id="rId22"/>
  </p:notesMasterIdLst>
  <p:sldIdLst>
    <p:sldId id="256" r:id="rId2"/>
    <p:sldId id="280" r:id="rId3"/>
    <p:sldId id="257" r:id="rId4"/>
    <p:sldId id="281" r:id="rId5"/>
    <p:sldId id="266" r:id="rId6"/>
    <p:sldId id="279" r:id="rId7"/>
    <p:sldId id="263" r:id="rId8"/>
    <p:sldId id="271" r:id="rId9"/>
    <p:sldId id="269" r:id="rId10"/>
    <p:sldId id="268" r:id="rId11"/>
    <p:sldId id="273" r:id="rId12"/>
    <p:sldId id="274" r:id="rId13"/>
    <p:sldId id="285" r:id="rId14"/>
    <p:sldId id="275" r:id="rId15"/>
    <p:sldId id="284" r:id="rId16"/>
    <p:sldId id="276" r:id="rId17"/>
    <p:sldId id="283" r:id="rId18"/>
    <p:sldId id="277" r:id="rId19"/>
    <p:sldId id="278" r:id="rId20"/>
    <p:sldId id="265" r:id="rId21"/>
  </p:sldIdLst>
  <p:sldSz cx="9144000" cy="6858000" type="screen4x3"/>
  <p:notesSz cx="6797675" cy="9926638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0CDA"/>
    <a:srgbClr val="FF9900"/>
    <a:srgbClr val="003300"/>
    <a:srgbClr val="CCD1F4"/>
    <a:srgbClr val="C3FDF7"/>
    <a:srgbClr val="F3F907"/>
    <a:srgbClr val="D0DD23"/>
    <a:srgbClr val="EBC215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9" autoAdjust="0"/>
    <p:restoredTop sz="94600"/>
  </p:normalViewPr>
  <p:slideViewPr>
    <p:cSldViewPr>
      <p:cViewPr varScale="1">
        <p:scale>
          <a:sx n="70" d="100"/>
          <a:sy n="70" d="100"/>
        </p:scale>
        <p:origin x="139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085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85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85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085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9FCE1306-53C8-44EF-A4C7-80373B6EC76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28446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F5E128-503D-4A56-BCFF-6214F91A30E2}" type="slidenum">
              <a:rPr lang="ru-RU"/>
              <a:pPr/>
              <a:t>7</a:t>
            </a:fld>
            <a:endParaRPr lang="ru-RU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65846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2AF8F-B1EB-42E8-A2DE-488FAB0E56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7" grpId="0" build="p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18219-65D6-4A0A-9D4D-BC2DD25970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78C76-4786-4145-89E1-8FF936C013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C698FFF0-05ED-4AAD-BE56-464724259D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6509B-578B-4C4C-813A-D0181FE71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630AC-3776-4F96-8B6C-8CCD714FFB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5C204-211B-4F02-95E3-2ED47C17B5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2C606-16CE-4107-8C9E-79674C0C1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3C8B-7082-4BE3-83EB-DA5DB02926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B101C-6305-473C-A596-E4D34F0503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2DBF-D364-4FCE-BC4A-CC59FCFC73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12A7171-85AB-45C8-890C-383D5D1768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75000"/>
              </a:schemeClr>
            </a:gs>
            <a:gs pos="25000">
              <a:schemeClr val="bg1">
                <a:tint val="83000"/>
                <a:satMod val="320000"/>
              </a:schemeClr>
            </a:gs>
            <a:gs pos="100000">
              <a:schemeClr val="bg1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6B067FF-A79D-400F-B3E1-10186A88665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1" r:id="rId1"/>
    <p:sldLayoutId id="2147483892" r:id="rId2"/>
    <p:sldLayoutId id="2147483893" r:id="rId3"/>
    <p:sldLayoutId id="2147483894" r:id="rId4"/>
    <p:sldLayoutId id="2147483895" r:id="rId5"/>
    <p:sldLayoutId id="2147483896" r:id="rId6"/>
    <p:sldLayoutId id="2147483897" r:id="rId7"/>
    <p:sldLayoutId id="2147483898" r:id="rId8"/>
    <p:sldLayoutId id="2147483899" r:id="rId9"/>
    <p:sldLayoutId id="2147483900" r:id="rId10"/>
    <p:sldLayoutId id="2147483901" r:id="rId11"/>
    <p:sldLayoutId id="2147483902" r:id="rId12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 build="p"/>
    </p:bld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17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40.jpeg"/><Relationship Id="rId4" Type="http://schemas.openxmlformats.org/officeDocument/2006/relationships/hyperlink" Target="http://amisharin.ru/images/1729.jpg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ailto:upr@frs66.ru" TargetMode="External"/><Relationship Id="rId2" Type="http://schemas.openxmlformats.org/officeDocument/2006/relationships/hyperlink" Target="http://www.to66.rosreestr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7.jpeg"/><Relationship Id="rId5" Type="http://schemas.openxmlformats.org/officeDocument/2006/relationships/image" Target="../media/image42.jpeg"/><Relationship Id="rId4" Type="http://schemas.openxmlformats.org/officeDocument/2006/relationships/image" Target="../media/image4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 descr="1307745.jpg"/>
          <p:cNvPicPr>
            <a:picLocks noChangeAspect="1"/>
          </p:cNvPicPr>
          <p:nvPr/>
        </p:nvPicPr>
        <p:blipFill>
          <a:blip r:embed="rId2">
            <a:lum bright="44000" contrast="-60000"/>
          </a:blip>
          <a:stretch>
            <a:fillRect/>
          </a:stretch>
        </p:blipFill>
        <p:spPr>
          <a:xfrm>
            <a:off x="642910" y="914492"/>
            <a:ext cx="7929618" cy="5943508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000108"/>
            <a:ext cx="9144000" cy="492443"/>
          </a:xfr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Arial" pitchFamily="34" charset="0"/>
              </a:rPr>
              <a:t>ЗЕМЕЛЬНЫЙ КОНТРОЛЬ (НАДЗОР)</a:t>
            </a:r>
            <a:endParaRPr lang="ru-RU" sz="3200" dirty="0">
              <a:solidFill>
                <a:schemeClr val="accent2">
                  <a:lumMod val="75000"/>
                </a:schemeClr>
              </a:solidFill>
              <a:latin typeface="+mn-lt"/>
              <a:cs typeface="Arial" pitchFamily="34" charset="0"/>
            </a:endParaRPr>
          </a:p>
        </p:txBody>
      </p:sp>
      <p:sp useBgFill="1">
        <p:nvSpPr>
          <p:cNvPr id="13" name="TextBox 12"/>
          <p:cNvSpPr txBox="1"/>
          <p:nvPr/>
        </p:nvSpPr>
        <p:spPr>
          <a:xfrm>
            <a:off x="428596" y="2000240"/>
            <a:ext cx="2466829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Государственный</a:t>
            </a:r>
          </a:p>
        </p:txBody>
      </p:sp>
      <p:sp useBgFill="1">
        <p:nvSpPr>
          <p:cNvPr id="15" name="TextBox 14"/>
          <p:cNvSpPr txBox="1"/>
          <p:nvPr/>
        </p:nvSpPr>
        <p:spPr>
          <a:xfrm>
            <a:off x="3214678" y="1714488"/>
            <a:ext cx="2422458" cy="1015663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Муниципальный </a:t>
            </a:r>
            <a:endParaRPr lang="ru-RU" sz="2000" b="1" i="1" dirty="0" smtClean="0">
              <a:solidFill>
                <a:schemeClr val="accent2">
                  <a:lumMod val="75000"/>
                </a:schemeClr>
              </a:solidFill>
              <a:latin typeface="+mn-lt"/>
            </a:endParaRPr>
          </a:p>
          <a:p>
            <a:pPr algn="ctr"/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и </a:t>
            </a:r>
            <a:endParaRPr lang="ru-RU" sz="2000" b="1" i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  <a:p>
            <a:pPr algn="ctr"/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общественный</a:t>
            </a:r>
            <a:endParaRPr lang="ru-RU" sz="2000" b="1" i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 useBgFill="1">
        <p:nvSpPr>
          <p:cNvPr id="16" name="TextBox 15"/>
          <p:cNvSpPr txBox="1"/>
          <p:nvPr/>
        </p:nvSpPr>
        <p:spPr>
          <a:xfrm>
            <a:off x="6000760" y="2000240"/>
            <a:ext cx="2716834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Производственный</a:t>
            </a:r>
            <a:endParaRPr lang="ru-RU" sz="2000" b="1" i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57158" y="2500306"/>
            <a:ext cx="840486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о</a:t>
            </a:r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 с у </a:t>
            </a:r>
            <a:r>
              <a:rPr lang="ru-RU" sz="4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щ</a:t>
            </a:r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 е с т в л я е т с я</a:t>
            </a:r>
            <a:endParaRPr lang="ru-RU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5720" y="3500438"/>
            <a:ext cx="2467791" cy="175432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Специально </a:t>
            </a:r>
          </a:p>
          <a:p>
            <a:pPr algn="ctr"/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уполномоченными</a:t>
            </a:r>
            <a:endParaRPr lang="ru-RU" b="1" i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  <a:p>
            <a:pPr algn="ctr"/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государственными </a:t>
            </a:r>
            <a:endParaRPr lang="ru-RU" b="1" i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  <a:p>
            <a:pPr algn="ctr"/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органами:</a:t>
            </a:r>
          </a:p>
          <a:p>
            <a:pPr algn="ctr"/>
            <a:r>
              <a:rPr lang="ru-RU" b="1" i="1" dirty="0" err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Росреестр</a:t>
            </a:r>
            <a:endParaRPr lang="ru-RU" b="1" i="1" dirty="0" smtClean="0">
              <a:solidFill>
                <a:schemeClr val="accent2">
                  <a:lumMod val="75000"/>
                </a:schemeClr>
              </a:solidFill>
              <a:latin typeface="+mn-lt"/>
            </a:endParaRPr>
          </a:p>
          <a:p>
            <a:pPr algn="ctr"/>
            <a:r>
              <a:rPr lang="ru-RU" b="1" i="1" dirty="0" err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Росприроднадзор</a:t>
            </a:r>
            <a:endParaRPr lang="ru-RU" b="1" i="1" dirty="0" smtClean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928926" y="3500438"/>
            <a:ext cx="2868991" cy="230832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Органами </a:t>
            </a:r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местного</a:t>
            </a:r>
          </a:p>
          <a:p>
            <a:pPr algn="ctr"/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самоуправления</a:t>
            </a:r>
          </a:p>
          <a:p>
            <a:pPr algn="ctr"/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или уполномоченными </a:t>
            </a:r>
            <a:endParaRPr lang="ru-RU" b="1" i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  <a:p>
            <a:pPr algn="ctr"/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ими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органами.</a:t>
            </a:r>
          </a:p>
          <a:p>
            <a:pPr algn="ctr"/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Общественными </a:t>
            </a:r>
          </a:p>
          <a:p>
            <a:pPr algn="ctr"/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организациями</a:t>
            </a:r>
          </a:p>
          <a:p>
            <a:pPr algn="ctr"/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(объединениями), </a:t>
            </a:r>
          </a:p>
          <a:p>
            <a:pPr algn="ctr"/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гражданами</a:t>
            </a:r>
            <a:endParaRPr lang="ru-RU" b="1" i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000760" y="3500438"/>
            <a:ext cx="2841740" cy="258532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Собственниками</a:t>
            </a:r>
            <a:endParaRPr lang="ru-RU" b="1" i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  <a:p>
            <a:pPr algn="ctr"/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земельных участков,</a:t>
            </a:r>
          </a:p>
          <a:p>
            <a:pPr algn="ctr"/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землепользователями,</a:t>
            </a:r>
            <a:endParaRPr lang="ru-RU" b="1" i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  <a:p>
            <a:pPr algn="ctr"/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землевладельцами, </a:t>
            </a:r>
            <a:endParaRPr lang="ru-RU" b="1" i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  <a:p>
            <a:pPr algn="ctr"/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арендаторами при</a:t>
            </a:r>
          </a:p>
          <a:p>
            <a:pPr algn="ctr"/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осуществлении </a:t>
            </a:r>
          </a:p>
          <a:p>
            <a:pPr algn="ctr"/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хозяйственной</a:t>
            </a:r>
          </a:p>
          <a:p>
            <a:pPr algn="ctr"/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деятельности на</a:t>
            </a:r>
          </a:p>
          <a:p>
            <a:pPr algn="ctr"/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земельном участке</a:t>
            </a:r>
            <a:endParaRPr lang="ru-RU" b="1" i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grpSp>
        <p:nvGrpSpPr>
          <p:cNvPr id="37" name="Группа 36"/>
          <p:cNvGrpSpPr/>
          <p:nvPr/>
        </p:nvGrpSpPr>
        <p:grpSpPr>
          <a:xfrm>
            <a:off x="1357290" y="2428868"/>
            <a:ext cx="6286544" cy="1000133"/>
            <a:chOff x="1357290" y="2214554"/>
            <a:chExt cx="6357982" cy="1000133"/>
          </a:xfrm>
        </p:grpSpPr>
        <p:sp>
          <p:nvSpPr>
            <p:cNvPr id="29" name="Стрелка вниз 28"/>
            <p:cNvSpPr/>
            <p:nvPr/>
          </p:nvSpPr>
          <p:spPr>
            <a:xfrm>
              <a:off x="1357290" y="2214554"/>
              <a:ext cx="285752" cy="1000133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Стрелка вниз 29"/>
            <p:cNvSpPr/>
            <p:nvPr/>
          </p:nvSpPr>
          <p:spPr>
            <a:xfrm>
              <a:off x="4286248" y="2571744"/>
              <a:ext cx="285752" cy="642943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Стрелка вниз 30"/>
            <p:cNvSpPr/>
            <p:nvPr/>
          </p:nvSpPr>
          <p:spPr>
            <a:xfrm>
              <a:off x="7429520" y="2214554"/>
              <a:ext cx="285752" cy="1000132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9" name="Прямоугольник 18"/>
          <p:cNvSpPr/>
          <p:nvPr/>
        </p:nvSpPr>
        <p:spPr>
          <a:xfrm>
            <a:off x="3000364" y="2571744"/>
            <a:ext cx="275107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с целью</a:t>
            </a:r>
            <a:endParaRPr lang="ru-RU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57158" y="3500438"/>
            <a:ext cx="2401619" cy="1754326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/>
              <a:t>Обеспечения </a:t>
            </a:r>
          </a:p>
          <a:p>
            <a:pPr algn="ctr"/>
            <a:r>
              <a:rPr lang="ru-RU" b="1" i="1" dirty="0" smtClean="0"/>
              <a:t>установленного </a:t>
            </a:r>
          </a:p>
          <a:p>
            <a:pPr algn="ctr"/>
            <a:r>
              <a:rPr lang="ru-RU" b="1" i="1" dirty="0" smtClean="0"/>
              <a:t>правового </a:t>
            </a:r>
          </a:p>
          <a:p>
            <a:pPr algn="ctr"/>
            <a:r>
              <a:rPr lang="ru-RU" b="1" i="1" dirty="0" smtClean="0"/>
              <a:t>режима </a:t>
            </a:r>
          </a:p>
          <a:p>
            <a:pPr algn="ctr"/>
            <a:r>
              <a:rPr lang="ru-RU" b="1" i="1" dirty="0" smtClean="0"/>
              <a:t>использования </a:t>
            </a:r>
          </a:p>
          <a:p>
            <a:pPr algn="ctr"/>
            <a:r>
              <a:rPr lang="ru-RU" b="1" i="1" dirty="0" smtClean="0"/>
              <a:t>земель</a:t>
            </a:r>
            <a:endParaRPr lang="ru-RU" b="1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2857488" y="3500438"/>
            <a:ext cx="2975495" cy="2308324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/>
              <a:t>Соблюдения </a:t>
            </a:r>
          </a:p>
          <a:p>
            <a:pPr algn="ctr"/>
            <a:r>
              <a:rPr lang="ru-RU" b="1" i="1" dirty="0" smtClean="0"/>
              <a:t>требований </a:t>
            </a:r>
          </a:p>
          <a:p>
            <a:pPr algn="ctr"/>
            <a:r>
              <a:rPr lang="ru-RU" b="1" i="1" dirty="0" smtClean="0"/>
              <a:t>использования и</a:t>
            </a:r>
          </a:p>
          <a:p>
            <a:pPr algn="ctr"/>
            <a:r>
              <a:rPr lang="ru-RU" b="1" i="1" dirty="0" smtClean="0"/>
              <a:t>охраны земель,</a:t>
            </a:r>
          </a:p>
          <a:p>
            <a:pPr algn="ctr"/>
            <a:r>
              <a:rPr lang="ru-RU" b="1" i="1" dirty="0" smtClean="0"/>
              <a:t>муниципальных</a:t>
            </a:r>
          </a:p>
          <a:p>
            <a:pPr algn="ctr"/>
            <a:r>
              <a:rPr lang="ru-RU" b="1" i="1" dirty="0" smtClean="0"/>
              <a:t>правовых актов,</a:t>
            </a:r>
          </a:p>
          <a:p>
            <a:pPr algn="ctr"/>
            <a:r>
              <a:rPr lang="ru-RU" b="1" i="1" dirty="0" smtClean="0"/>
              <a:t>порядка подготовки</a:t>
            </a:r>
          </a:p>
          <a:p>
            <a:pPr algn="ctr"/>
            <a:r>
              <a:rPr lang="ru-RU" b="1" i="1" dirty="0" smtClean="0"/>
              <a:t>и принятия решений</a:t>
            </a:r>
            <a:endParaRPr lang="ru-RU" b="1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5927920" y="3388433"/>
            <a:ext cx="2914580" cy="181588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sz="1600" b="1" i="1" dirty="0" smtClean="0"/>
              <a:t>Соблюдения </a:t>
            </a:r>
          </a:p>
          <a:p>
            <a:pPr algn="ctr"/>
            <a:r>
              <a:rPr lang="ru-RU" sz="1600" b="1" i="1" dirty="0" smtClean="0"/>
              <a:t>нормативов качества </a:t>
            </a:r>
          </a:p>
          <a:p>
            <a:pPr algn="ctr"/>
            <a:r>
              <a:rPr lang="ru-RU" sz="1600" b="1" i="1" dirty="0" smtClean="0"/>
              <a:t>землепользования, </a:t>
            </a:r>
          </a:p>
          <a:p>
            <a:pPr algn="ctr"/>
            <a:r>
              <a:rPr lang="ru-RU" sz="1600" b="1" i="1" dirty="0" smtClean="0"/>
              <a:t>охраны земли и всей </a:t>
            </a:r>
          </a:p>
          <a:p>
            <a:pPr algn="ctr"/>
            <a:r>
              <a:rPr lang="ru-RU" sz="1600" b="1" i="1" dirty="0" smtClean="0"/>
              <a:t>окружающей среды, </a:t>
            </a:r>
          </a:p>
          <a:p>
            <a:pPr algn="ctr"/>
            <a:r>
              <a:rPr lang="ru-RU" sz="1600" b="1" i="1" dirty="0" smtClean="0"/>
              <a:t>планов и мероприятий</a:t>
            </a:r>
          </a:p>
          <a:p>
            <a:pPr algn="ctr"/>
            <a:r>
              <a:rPr lang="ru-RU" sz="1600" b="1" i="1" dirty="0" smtClean="0"/>
              <a:t>по охране земли</a:t>
            </a:r>
          </a:p>
        </p:txBody>
      </p:sp>
      <p:pic>
        <p:nvPicPr>
          <p:cNvPr id="1026" name="Picture 2" descr="C:\Documents and Settings\Яков\Рабочий стол\панорамы\Panorama 1.JPG"/>
          <p:cNvPicPr>
            <a:picLocks noChangeAspect="1" noChangeArrowheads="1"/>
          </p:cNvPicPr>
          <p:nvPr/>
        </p:nvPicPr>
        <p:blipFill>
          <a:blip r:embed="rId3" cstate="print"/>
          <a:srcRect l="1527" b="42252"/>
          <a:stretch>
            <a:fillRect/>
          </a:stretch>
        </p:blipFill>
        <p:spPr bwMode="auto">
          <a:xfrm>
            <a:off x="0" y="0"/>
            <a:ext cx="9144000" cy="99237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000"/>
                            </p:stCondLst>
                            <p:childTnLst>
                              <p:par>
                                <p:cTn id="25" presetID="2" presetClass="exit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6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9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10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2" presetClass="exit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3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3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000"/>
                            </p:stCondLst>
                            <p:childTnLst>
                              <p:par>
                                <p:cTn id="7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1" animBg="1"/>
      <p:bldP spid="16" grpId="0" animBg="1"/>
      <p:bldP spid="17" grpId="0"/>
      <p:bldP spid="17" grpId="1"/>
      <p:bldP spid="18" grpId="0" animBg="1"/>
      <p:bldP spid="18" grpId="1" animBg="1"/>
      <p:bldP spid="27" grpId="0" animBg="1"/>
      <p:bldP spid="27" grpId="1" animBg="1"/>
      <p:bldP spid="28" grpId="0" animBg="1"/>
      <p:bldP spid="28" grpId="1" animBg="1"/>
      <p:bldP spid="19" grpId="0"/>
      <p:bldP spid="19" grpId="1"/>
      <p:bldP spid="21" grpId="0" animBg="1"/>
      <p:bldP spid="22" grpId="0" animBg="1"/>
      <p:bldP spid="2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3" name="Rectangle 7"/>
          <p:cNvSpPr>
            <a:spLocks noChangeArrowheads="1"/>
          </p:cNvSpPr>
          <p:nvPr/>
        </p:nvSpPr>
        <p:spPr bwMode="auto">
          <a:xfrm>
            <a:off x="1732028" y="1214422"/>
            <a:ext cx="585769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ahoma" pitchFamily="34" charset="0"/>
              </a:rPr>
              <a:t>Самовольное </a:t>
            </a:r>
            <a:r>
              <a:rPr lang="ru-RU" sz="2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ahoma" pitchFamily="34" charset="0"/>
              </a:rPr>
              <a:t>занятие земельного участка</a:t>
            </a:r>
          </a:p>
        </p:txBody>
      </p:sp>
      <p:sp>
        <p:nvSpPr>
          <p:cNvPr id="91145" name="Rectangle 9"/>
          <p:cNvSpPr>
            <a:spLocks noChangeArrowheads="1"/>
          </p:cNvSpPr>
          <p:nvPr/>
        </p:nvSpPr>
        <p:spPr bwMode="auto">
          <a:xfrm>
            <a:off x="4429124" y="1785926"/>
            <a:ext cx="4545006" cy="1708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u-RU" sz="15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Самовольное занятие земельного участка или использование земельного участка без оформленных в установленном порядке правоустанавливающих документов на землю, а также без документов, разрешающих осуществление хозяйственной </a:t>
            </a:r>
            <a:r>
              <a:rPr lang="ru-RU" sz="150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деятельности, влечет </a:t>
            </a:r>
            <a:r>
              <a:rPr lang="ru-RU" sz="15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наложение административного штрафа:</a:t>
            </a:r>
          </a:p>
        </p:txBody>
      </p:sp>
      <p:pic>
        <p:nvPicPr>
          <p:cNvPr id="6" name="Рисунок 5" descr="ad_44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57364"/>
            <a:ext cx="4238625" cy="3152775"/>
          </a:xfrm>
          <a:prstGeom prst="rect">
            <a:avLst/>
          </a:prstGeom>
        </p:spPr>
      </p:pic>
      <p:pic>
        <p:nvPicPr>
          <p:cNvPr id="8" name="Рисунок 7" descr="DSCN929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0" y="3448687"/>
            <a:ext cx="4214810" cy="3409313"/>
          </a:xfrm>
          <a:prstGeom prst="rect">
            <a:avLst/>
          </a:prstGeom>
        </p:spPr>
      </p:pic>
      <p:pic>
        <p:nvPicPr>
          <p:cNvPr id="7" name="Рисунок 6" descr="Multik yashilliq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6182" y="3786190"/>
            <a:ext cx="1571636" cy="130969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2844" y="5214950"/>
            <a:ext cx="45720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indent="-273050">
              <a:buFont typeface="Wingdings" pitchFamily="2" charset="2"/>
              <a:buChar char="ü"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на граждан в размере от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500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 до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1000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 рублей; </a:t>
            </a:r>
          </a:p>
          <a:p>
            <a:pPr marL="273050" indent="-273050">
              <a:buFont typeface="Wingdings" pitchFamily="2" charset="2"/>
              <a:buChar char="ü"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на должностных лиц от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1000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 до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2000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 рублей; </a:t>
            </a:r>
          </a:p>
          <a:p>
            <a:pPr marL="273050" indent="-273050">
              <a:buFont typeface="Wingdings" pitchFamily="2" charset="2"/>
              <a:buChar char="ü"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на юридических лиц - от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10000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 до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20000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 рублей.</a:t>
            </a:r>
          </a:p>
        </p:txBody>
      </p:sp>
      <p:pic>
        <p:nvPicPr>
          <p:cNvPr id="10" name="Picture 2" descr="C:\Documents and Settings\Яков\Рабочий стол\панорамы\Panorama 1.JPG"/>
          <p:cNvPicPr>
            <a:picLocks noChangeAspect="1" noChangeArrowheads="1"/>
          </p:cNvPicPr>
          <p:nvPr/>
        </p:nvPicPr>
        <p:blipFill>
          <a:blip r:embed="rId5" cstate="print"/>
          <a:srcRect l="1527" b="42252"/>
          <a:stretch>
            <a:fillRect/>
          </a:stretch>
        </p:blipFill>
        <p:spPr bwMode="auto">
          <a:xfrm>
            <a:off x="0" y="0"/>
            <a:ext cx="9144000" cy="99237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1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1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91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1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43" grpId="0"/>
      <p:bldP spid="91145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9" name="Rectangle 5"/>
          <p:cNvSpPr>
            <a:spLocks noChangeArrowheads="1"/>
          </p:cNvSpPr>
          <p:nvPr/>
        </p:nvSpPr>
        <p:spPr bwMode="auto">
          <a:xfrm>
            <a:off x="142844" y="1142984"/>
            <a:ext cx="880268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ahoma" pitchFamily="34" charset="0"/>
              </a:rPr>
              <a:t>Уничтожение </a:t>
            </a:r>
            <a:r>
              <a:rPr lang="ru-RU" sz="2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ahoma" pitchFamily="34" charset="0"/>
              </a:rPr>
              <a:t>или повреждение специальных знаков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ru-RU" sz="2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ahoma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2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ahoma" pitchFamily="34" charset="0"/>
              </a:rPr>
              <a:t>       </a:t>
            </a:r>
          </a:p>
        </p:txBody>
      </p:sp>
      <p:sp>
        <p:nvSpPr>
          <p:cNvPr id="98311" name="Rectangle 7"/>
          <p:cNvSpPr>
            <a:spLocks noChangeArrowheads="1"/>
          </p:cNvSpPr>
          <p:nvPr/>
        </p:nvSpPr>
        <p:spPr bwMode="auto">
          <a:xfrm>
            <a:off x="0" y="4929198"/>
            <a:ext cx="4786314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55600" indent="-266700">
              <a:spcBef>
                <a:spcPct val="20000"/>
              </a:spcBef>
              <a:buSzPct val="100000"/>
              <a:buFont typeface="Wingdings" pitchFamily="2" charset="2"/>
              <a:buChar char="ü"/>
            </a:pPr>
            <a:r>
              <a:rPr lang="ru-RU" sz="1600" dirty="0">
                <a:solidFill>
                  <a:schemeClr val="accent2">
                    <a:lumMod val="50000"/>
                  </a:schemeClr>
                </a:solidFill>
              </a:rPr>
              <a:t>на граждан в размере от </a:t>
            </a: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300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</a:rPr>
              <a:t> до </a:t>
            </a: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500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</a:rPr>
              <a:t> рублей; </a:t>
            </a:r>
          </a:p>
          <a:p>
            <a:pPr marL="355600" indent="-266700">
              <a:spcBef>
                <a:spcPct val="20000"/>
              </a:spcBef>
              <a:buSzPct val="100000"/>
              <a:buFont typeface="Wingdings" pitchFamily="2" charset="2"/>
              <a:buChar char="ü"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на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</a:rPr>
              <a:t>должностных лиц - от </a:t>
            </a: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500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</a:rPr>
              <a:t> до </a:t>
            </a: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1000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</a:rPr>
              <a:t> рублей; </a:t>
            </a:r>
          </a:p>
          <a:p>
            <a:pPr marL="355600" indent="-266700">
              <a:spcBef>
                <a:spcPct val="20000"/>
              </a:spcBef>
              <a:buSzPct val="100000"/>
              <a:buFont typeface="Wingdings" pitchFamily="2" charset="2"/>
              <a:buChar char="ü"/>
            </a:pPr>
            <a:r>
              <a:rPr lang="ru-RU" sz="1600" dirty="0">
                <a:solidFill>
                  <a:schemeClr val="accent2">
                    <a:lumMod val="50000"/>
                  </a:schemeClr>
                </a:solidFill>
              </a:rPr>
              <a:t>на юридических лиц - от </a:t>
            </a: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5000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</a:rPr>
              <a:t> до </a:t>
            </a: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10000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</a:rPr>
              <a:t> рублей.</a:t>
            </a:r>
          </a:p>
        </p:txBody>
      </p:sp>
      <p:sp>
        <p:nvSpPr>
          <p:cNvPr id="98314" name="Rectangle 10"/>
          <p:cNvSpPr>
            <a:spLocks noChangeArrowheads="1"/>
          </p:cNvSpPr>
          <p:nvPr/>
        </p:nvSpPr>
        <p:spPr bwMode="auto">
          <a:xfrm>
            <a:off x="4786314" y="1714488"/>
            <a:ext cx="417354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Уничтожение или повреждение межевых знаков границ земельных участков, а равно невыполнение обязанностей по сохранению указанных знаков влечет наложение административного штрафа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:</a:t>
            </a:r>
            <a:endParaRPr lang="ru-RU" sz="1600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7" name="Рисунок 6" descr="ut_2010_04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250272"/>
            <a:ext cx="3571868" cy="2678901"/>
          </a:xfrm>
          <a:prstGeom prst="rect">
            <a:avLst/>
          </a:prstGeom>
        </p:spPr>
      </p:pic>
      <p:pic>
        <p:nvPicPr>
          <p:cNvPr id="9" name="Рисунок 8" descr="стояли знак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9700" y="4067175"/>
            <a:ext cx="3924300" cy="2790825"/>
          </a:xfrm>
          <a:prstGeom prst="rect">
            <a:avLst/>
          </a:prstGeom>
        </p:spPr>
      </p:pic>
      <p:pic>
        <p:nvPicPr>
          <p:cNvPr id="11" name="Рисунок 10" descr="2f0f9f996f3f2804a428c319ad79ec1c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7554" y="3357562"/>
            <a:ext cx="1981053" cy="1571636"/>
          </a:xfrm>
          <a:prstGeom prst="rect">
            <a:avLst/>
          </a:prstGeom>
        </p:spPr>
      </p:pic>
      <p:pic>
        <p:nvPicPr>
          <p:cNvPr id="8" name="Picture 2" descr="C:\Documents and Settings\Яков\Рабочий стол\панорамы\Panorama 1.JPG"/>
          <p:cNvPicPr>
            <a:picLocks noChangeAspect="1" noChangeArrowheads="1"/>
          </p:cNvPicPr>
          <p:nvPr/>
        </p:nvPicPr>
        <p:blipFill>
          <a:blip r:embed="rId5" cstate="print"/>
          <a:srcRect l="1527" b="42252"/>
          <a:stretch>
            <a:fillRect/>
          </a:stretch>
        </p:blipFill>
        <p:spPr bwMode="auto">
          <a:xfrm>
            <a:off x="0" y="0"/>
            <a:ext cx="9144000" cy="99237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8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8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98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8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98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83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8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8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9" grpId="0"/>
      <p:bldP spid="98311" grpId="1"/>
      <p:bldP spid="983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4" name="Rectangle 6"/>
          <p:cNvSpPr>
            <a:spLocks noChangeArrowheads="1"/>
          </p:cNvSpPr>
          <p:nvPr/>
        </p:nvSpPr>
        <p:spPr bwMode="auto">
          <a:xfrm>
            <a:off x="142844" y="2071678"/>
            <a:ext cx="450056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indent="342900" algn="just"/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Самовольная уступка права пользования землей,   недрами, лесным участком или водным объектом, а равно самовольная мена земельного участка влечет наложение административного штрафа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:</a:t>
            </a:r>
            <a:endParaRPr lang="ru-RU" sz="1600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99335" name="Rectangle 7"/>
          <p:cNvSpPr>
            <a:spLocks noChangeArrowheads="1"/>
          </p:cNvSpPr>
          <p:nvPr/>
        </p:nvSpPr>
        <p:spPr bwMode="auto">
          <a:xfrm>
            <a:off x="4500562" y="4214818"/>
            <a:ext cx="464343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ru-RU" sz="1500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1500" dirty="0">
              <a:solidFill>
                <a:schemeClr val="accent2">
                  <a:lumMod val="50000"/>
                </a:schemeClr>
              </a:solidFill>
            </a:endParaRPr>
          </a:p>
          <a:p>
            <a:pPr marL="266700" indent="-266700">
              <a:buFont typeface="Wingdings" pitchFamily="2" charset="2"/>
              <a:buChar char="ü"/>
            </a:pPr>
            <a:r>
              <a:rPr lang="ru-RU" sz="1500" dirty="0" smtClean="0">
                <a:solidFill>
                  <a:schemeClr val="accent2">
                    <a:lumMod val="50000"/>
                  </a:schemeClr>
                </a:solidFill>
              </a:rPr>
              <a:t>на </a:t>
            </a:r>
            <a:r>
              <a:rPr lang="ru-RU" sz="1500" dirty="0">
                <a:solidFill>
                  <a:schemeClr val="accent2">
                    <a:lumMod val="50000"/>
                  </a:schemeClr>
                </a:solidFill>
              </a:rPr>
              <a:t>граждан в размере от </a:t>
            </a:r>
            <a:r>
              <a:rPr lang="ru-RU" sz="1500" b="1" dirty="0">
                <a:solidFill>
                  <a:schemeClr val="accent2">
                    <a:lumMod val="50000"/>
                  </a:schemeClr>
                </a:solidFill>
              </a:rPr>
              <a:t>500</a:t>
            </a:r>
            <a:r>
              <a:rPr lang="ru-RU" sz="1500" dirty="0">
                <a:solidFill>
                  <a:schemeClr val="accent2">
                    <a:lumMod val="50000"/>
                  </a:schemeClr>
                </a:solidFill>
              </a:rPr>
              <a:t> до </a:t>
            </a:r>
            <a:r>
              <a:rPr lang="ru-RU" sz="1500" b="1" dirty="0">
                <a:solidFill>
                  <a:schemeClr val="accent2">
                    <a:lumMod val="50000"/>
                  </a:schemeClr>
                </a:solidFill>
              </a:rPr>
              <a:t>1000</a:t>
            </a:r>
            <a:r>
              <a:rPr lang="ru-RU" sz="1500" dirty="0">
                <a:solidFill>
                  <a:schemeClr val="accent2">
                    <a:lumMod val="50000"/>
                  </a:schemeClr>
                </a:solidFill>
              </a:rPr>
              <a:t> рублей; </a:t>
            </a:r>
          </a:p>
          <a:p>
            <a:pPr marL="266700" indent="-266700">
              <a:buFont typeface="Wingdings" pitchFamily="2" charset="2"/>
              <a:buChar char="ü"/>
            </a:pPr>
            <a:r>
              <a:rPr lang="ru-RU" sz="1500" dirty="0" smtClean="0">
                <a:solidFill>
                  <a:schemeClr val="accent2">
                    <a:lumMod val="50000"/>
                  </a:schemeClr>
                </a:solidFill>
              </a:rPr>
              <a:t>на </a:t>
            </a:r>
            <a:r>
              <a:rPr lang="ru-RU" sz="1500" dirty="0">
                <a:solidFill>
                  <a:schemeClr val="accent2">
                    <a:lumMod val="50000"/>
                  </a:schemeClr>
                </a:solidFill>
              </a:rPr>
              <a:t>должностных лиц - от </a:t>
            </a:r>
            <a:r>
              <a:rPr lang="ru-RU" sz="1500" b="1" dirty="0">
                <a:solidFill>
                  <a:schemeClr val="accent2">
                    <a:lumMod val="50000"/>
                  </a:schemeClr>
                </a:solidFill>
              </a:rPr>
              <a:t>1000</a:t>
            </a:r>
            <a:r>
              <a:rPr lang="ru-RU" sz="1500" dirty="0">
                <a:solidFill>
                  <a:schemeClr val="accent2">
                    <a:lumMod val="50000"/>
                  </a:schemeClr>
                </a:solidFill>
              </a:rPr>
              <a:t> до </a:t>
            </a:r>
            <a:r>
              <a:rPr lang="ru-RU" sz="1500" b="1" dirty="0">
                <a:solidFill>
                  <a:schemeClr val="accent2">
                    <a:lumMod val="50000"/>
                  </a:schemeClr>
                </a:solidFill>
              </a:rPr>
              <a:t>2000</a:t>
            </a:r>
            <a:r>
              <a:rPr lang="ru-RU" sz="1500" dirty="0">
                <a:solidFill>
                  <a:schemeClr val="accent2">
                    <a:lumMod val="50000"/>
                  </a:schemeClr>
                </a:solidFill>
              </a:rPr>
              <a:t> рублей; </a:t>
            </a:r>
          </a:p>
          <a:p>
            <a:pPr marL="266700" indent="-266700">
              <a:buFont typeface="Wingdings" pitchFamily="2" charset="2"/>
              <a:buChar char="ü"/>
            </a:pPr>
            <a:r>
              <a:rPr lang="ru-RU" sz="1500" dirty="0" smtClean="0">
                <a:solidFill>
                  <a:schemeClr val="accent2">
                    <a:lumMod val="50000"/>
                  </a:schemeClr>
                </a:solidFill>
              </a:rPr>
              <a:t>на </a:t>
            </a:r>
            <a:r>
              <a:rPr lang="ru-RU" sz="1500" dirty="0">
                <a:solidFill>
                  <a:schemeClr val="accent2">
                    <a:lumMod val="50000"/>
                  </a:schemeClr>
                </a:solidFill>
              </a:rPr>
              <a:t>юридических лиц - от </a:t>
            </a:r>
            <a:r>
              <a:rPr lang="ru-RU" sz="1500" b="1" dirty="0">
                <a:solidFill>
                  <a:schemeClr val="accent2">
                    <a:lumMod val="50000"/>
                  </a:schemeClr>
                </a:solidFill>
              </a:rPr>
              <a:t>10000</a:t>
            </a:r>
            <a:r>
              <a:rPr lang="ru-RU" sz="1500" dirty="0">
                <a:solidFill>
                  <a:schemeClr val="accent2">
                    <a:lumMod val="50000"/>
                  </a:schemeClr>
                </a:solidFill>
              </a:rPr>
              <a:t> до </a:t>
            </a:r>
            <a:r>
              <a:rPr lang="ru-RU" sz="1500" b="1" dirty="0">
                <a:solidFill>
                  <a:schemeClr val="accent2">
                    <a:lumMod val="50000"/>
                  </a:schemeClr>
                </a:solidFill>
              </a:rPr>
              <a:t>20000</a:t>
            </a:r>
            <a:r>
              <a:rPr lang="ru-RU" sz="1500" dirty="0">
                <a:solidFill>
                  <a:schemeClr val="accent2">
                    <a:lumMod val="50000"/>
                  </a:schemeClr>
                </a:solidFill>
              </a:rPr>
              <a:t> рублей.</a:t>
            </a:r>
          </a:p>
        </p:txBody>
      </p:sp>
      <p:pic>
        <p:nvPicPr>
          <p:cNvPr id="7" name="Рисунок 6" descr="6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438" y="2143116"/>
            <a:ext cx="4500562" cy="2271312"/>
          </a:xfrm>
          <a:prstGeom prst="rect">
            <a:avLst/>
          </a:prstGeom>
        </p:spPr>
      </p:pic>
      <p:pic>
        <p:nvPicPr>
          <p:cNvPr id="9" name="Рисунок 8" descr="6085024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000504"/>
            <a:ext cx="4433497" cy="2857496"/>
          </a:xfrm>
          <a:prstGeom prst="rect">
            <a:avLst/>
          </a:prstGeom>
        </p:spPr>
      </p:pic>
      <p:pic>
        <p:nvPicPr>
          <p:cNvPr id="11" name="Рисунок 10" descr="7.1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71802" y="3143248"/>
            <a:ext cx="2205648" cy="1604108"/>
          </a:xfrm>
          <a:prstGeom prst="rect">
            <a:avLst/>
          </a:prstGeom>
        </p:spPr>
      </p:pic>
      <p:pic>
        <p:nvPicPr>
          <p:cNvPr id="8" name="Picture 2" descr="C:\Documents and Settings\Яков\Рабочий стол\панорамы\Panorama 1.JPG"/>
          <p:cNvPicPr>
            <a:picLocks noChangeAspect="1" noChangeArrowheads="1"/>
          </p:cNvPicPr>
          <p:nvPr/>
        </p:nvPicPr>
        <p:blipFill>
          <a:blip r:embed="rId5" cstate="print"/>
          <a:srcRect l="1527" b="42252"/>
          <a:stretch>
            <a:fillRect/>
          </a:stretch>
        </p:blipFill>
        <p:spPr bwMode="auto">
          <a:xfrm>
            <a:off x="0" y="0"/>
            <a:ext cx="9144000" cy="99237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0" y="1142984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ahoma" pitchFamily="34" charset="0"/>
              </a:rPr>
              <a:t>.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ahoma" pitchFamily="34" charset="0"/>
              </a:rPr>
              <a:t>Самовольная уступка права пользования землей, недрами, лесным участком или водным объектом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993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993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99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4" grpId="0"/>
      <p:bldP spid="99335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Documents and Settings\Яков\Рабочий стол\панорамы\Panorama 1.JPG"/>
          <p:cNvPicPr>
            <a:picLocks noChangeAspect="1" noChangeArrowheads="1"/>
          </p:cNvPicPr>
          <p:nvPr/>
        </p:nvPicPr>
        <p:blipFill>
          <a:blip r:embed="rId2" cstate="print"/>
          <a:srcRect l="1527" b="42252"/>
          <a:stretch>
            <a:fillRect/>
          </a:stretch>
        </p:blipFill>
        <p:spPr bwMode="auto">
          <a:xfrm>
            <a:off x="0" y="0"/>
            <a:ext cx="9144000" cy="99237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0" y="1142984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ahoma" pitchFamily="34" charset="0"/>
              </a:rPr>
              <a:t>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ahoma" pitchFamily="34" charset="0"/>
              </a:rPr>
              <a:t>Нарушение сроков и порядка переоформления</a:t>
            </a:r>
          </a:p>
          <a:p>
            <a:pPr algn="ctr"/>
            <a:endParaRPr lang="ru-RU" dirty="0"/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0" y="1714480"/>
            <a:ext cx="4786314" cy="1714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indent="355600" algn="just">
              <a:spcBef>
                <a:spcPct val="20000"/>
              </a:spcBef>
              <a:buClr>
                <a:schemeClr val="hlink"/>
              </a:buClr>
              <a:buSzPct val="70000"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Нарушение сроков и порядка переоформления права постоянного (бессрочного) пользования земельными участками на право аренды земельных участков или сроков и порядка приобретения земельных участков в собственность,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влечет наложение административного штрафа: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929058" y="4643446"/>
            <a:ext cx="4857784" cy="2077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ru-RU" sz="1200" dirty="0"/>
          </a:p>
          <a:p>
            <a:endParaRPr lang="ru-RU" sz="1200" dirty="0"/>
          </a:p>
          <a:p>
            <a:pPr marL="266700" indent="-266700">
              <a:buFont typeface="Wingdings" pitchFamily="2" charset="2"/>
              <a:buChar char="ü"/>
            </a:pPr>
            <a:r>
              <a:rPr lang="ru-RU" sz="1500" dirty="0" smtClean="0">
                <a:solidFill>
                  <a:schemeClr val="accent2">
                    <a:lumMod val="50000"/>
                  </a:schemeClr>
                </a:solidFill>
              </a:rPr>
              <a:t>лица, осуществляющие предпринимательскую деятельность без образования юридического лица, несут административную ответственность как юридические лица; </a:t>
            </a:r>
            <a:endParaRPr lang="ru-RU" sz="1500" dirty="0">
              <a:solidFill>
                <a:schemeClr val="accent2">
                  <a:lumMod val="50000"/>
                </a:schemeClr>
              </a:solidFill>
            </a:endParaRPr>
          </a:p>
          <a:p>
            <a:pPr marL="266700" indent="-266700">
              <a:buFont typeface="Wingdings" pitchFamily="2" charset="2"/>
              <a:buChar char="ü"/>
            </a:pPr>
            <a:r>
              <a:rPr lang="ru-RU" sz="1500" dirty="0" smtClean="0">
                <a:solidFill>
                  <a:schemeClr val="accent2">
                    <a:lumMod val="50000"/>
                  </a:schemeClr>
                </a:solidFill>
              </a:rPr>
              <a:t>на </a:t>
            </a:r>
            <a:r>
              <a:rPr lang="ru-RU" sz="1500" dirty="0">
                <a:solidFill>
                  <a:schemeClr val="accent2">
                    <a:lumMod val="50000"/>
                  </a:schemeClr>
                </a:solidFill>
              </a:rPr>
              <a:t>юридических лиц </a:t>
            </a:r>
            <a:r>
              <a:rPr lang="ru-RU" sz="1500" dirty="0" smtClean="0">
                <a:solidFill>
                  <a:schemeClr val="accent2">
                    <a:lumMod val="50000"/>
                  </a:schemeClr>
                </a:solidFill>
              </a:rPr>
              <a:t>– от </a:t>
            </a:r>
            <a:r>
              <a:rPr lang="ru-RU" sz="1500" b="1" dirty="0" smtClean="0">
                <a:solidFill>
                  <a:schemeClr val="accent2">
                    <a:lumMod val="50000"/>
                  </a:schemeClr>
                </a:solidFill>
              </a:rPr>
              <a:t>20000 </a:t>
            </a:r>
            <a:r>
              <a:rPr lang="ru-RU" sz="1500" dirty="0" smtClean="0">
                <a:solidFill>
                  <a:schemeClr val="accent2">
                    <a:lumMod val="50000"/>
                  </a:schemeClr>
                </a:solidFill>
              </a:rPr>
              <a:t>до </a:t>
            </a:r>
            <a:r>
              <a:rPr lang="ru-RU" sz="1500" b="1" dirty="0" smtClean="0">
                <a:solidFill>
                  <a:schemeClr val="accent2">
                    <a:lumMod val="50000"/>
                  </a:schemeClr>
                </a:solidFill>
              </a:rPr>
              <a:t>100000 </a:t>
            </a:r>
            <a:r>
              <a:rPr lang="ru-RU" sz="1500" dirty="0" smtClean="0">
                <a:solidFill>
                  <a:schemeClr val="accent2">
                    <a:lumMod val="50000"/>
                  </a:schemeClr>
                </a:solidFill>
              </a:rPr>
              <a:t>руб.</a:t>
            </a:r>
            <a:endParaRPr lang="ru-RU" sz="15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4" name="Picture 1" descr="C:\Документы\СМИ\7.34\Statiy38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1500174"/>
            <a:ext cx="2786050" cy="3478464"/>
          </a:xfrm>
          <a:prstGeom prst="rect">
            <a:avLst/>
          </a:prstGeom>
          <a:noFill/>
        </p:spPr>
      </p:pic>
      <p:pic>
        <p:nvPicPr>
          <p:cNvPr id="15" name="Picture 4" descr="C:\Документы\СМИ\7.34\art6531_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363364"/>
            <a:ext cx="3571868" cy="2494636"/>
          </a:xfrm>
          <a:prstGeom prst="rect">
            <a:avLst/>
          </a:prstGeom>
          <a:noFill/>
        </p:spPr>
      </p:pic>
      <p:pic>
        <p:nvPicPr>
          <p:cNvPr id="16" name="Picture 2" descr="C:\Документы\СМИ\7.34\vajnite-neshta-v-jivota.jpg"/>
          <p:cNvPicPr>
            <a:picLocks noChangeAspect="1" noChangeArrowheads="1"/>
          </p:cNvPicPr>
          <p:nvPr/>
        </p:nvPicPr>
        <p:blipFill>
          <a:blip r:embed="rId5" cstate="print"/>
          <a:srcRect l="9008" t="32433" r="47748"/>
          <a:stretch>
            <a:fillRect/>
          </a:stretch>
        </p:blipFill>
        <p:spPr bwMode="auto">
          <a:xfrm>
            <a:off x="0" y="4357694"/>
            <a:ext cx="848673" cy="884019"/>
          </a:xfrm>
          <a:prstGeom prst="rect">
            <a:avLst/>
          </a:prstGeom>
          <a:noFill/>
        </p:spPr>
      </p:pic>
      <p:grpSp>
        <p:nvGrpSpPr>
          <p:cNvPr id="19" name="Группа 18"/>
          <p:cNvGrpSpPr/>
          <p:nvPr/>
        </p:nvGrpSpPr>
        <p:grpSpPr>
          <a:xfrm>
            <a:off x="3643306" y="3286124"/>
            <a:ext cx="2500330" cy="1655522"/>
            <a:chOff x="3643306" y="3286124"/>
            <a:chExt cx="2500330" cy="1655522"/>
          </a:xfrm>
        </p:grpSpPr>
        <p:pic>
          <p:nvPicPr>
            <p:cNvPr id="17" name="Picture 3" descr="C:\Документы\СМИ\7.34\0706011235240.jp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643306" y="3286124"/>
              <a:ext cx="2500330" cy="1655522"/>
            </a:xfrm>
            <a:prstGeom prst="rect">
              <a:avLst/>
            </a:prstGeom>
            <a:noFill/>
          </p:spPr>
        </p:pic>
        <p:sp>
          <p:nvSpPr>
            <p:cNvPr id="18" name="Прямоугольник 17"/>
            <p:cNvSpPr/>
            <p:nvPr/>
          </p:nvSpPr>
          <p:spPr>
            <a:xfrm>
              <a:off x="3643306" y="4643446"/>
              <a:ext cx="1233030" cy="27699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1200" b="1" cap="all" spc="0" dirty="0" err="1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бессрочка</a:t>
              </a:r>
              <a:endParaRPr lang="ru-RU" sz="12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7" name="Rectangle 5"/>
          <p:cNvSpPr>
            <a:spLocks noChangeArrowheads="1"/>
          </p:cNvSpPr>
          <p:nvPr/>
        </p:nvSpPr>
        <p:spPr bwMode="auto">
          <a:xfrm>
            <a:off x="0" y="1857364"/>
            <a:ext cx="550069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just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         Использование земельного участка не по целевому назначению в соответствии с его принадлежностью к той или иной категории земель и разрешенным использованием или неиспользование земельного участка, предназначенного для сельскохозяйственного производства либо жилищного или иного строительства, в указанных целях в течение срока, установленного 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законом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, влечет наложение административного штрафа:</a:t>
            </a:r>
          </a:p>
        </p:txBody>
      </p:sp>
      <p:sp>
        <p:nvSpPr>
          <p:cNvPr id="100359" name="Rectangle 7"/>
          <p:cNvSpPr>
            <a:spLocks noChangeArrowheads="1"/>
          </p:cNvSpPr>
          <p:nvPr/>
        </p:nvSpPr>
        <p:spPr bwMode="auto">
          <a:xfrm>
            <a:off x="3929058" y="4572008"/>
            <a:ext cx="521494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ru-RU" sz="1500" dirty="0"/>
          </a:p>
          <a:p>
            <a:endParaRPr lang="ru-RU" sz="1500" dirty="0"/>
          </a:p>
          <a:p>
            <a:pPr marL="355600" indent="-266700">
              <a:buFont typeface="Wingdings" pitchFamily="2" charset="2"/>
              <a:buChar char="ü"/>
            </a:pPr>
            <a:r>
              <a:rPr lang="ru-RU" sz="1500" dirty="0">
                <a:solidFill>
                  <a:schemeClr val="accent2">
                    <a:lumMod val="50000"/>
                  </a:schemeClr>
                </a:solidFill>
              </a:rPr>
              <a:t>на граждан в размере от </a:t>
            </a:r>
            <a:r>
              <a:rPr lang="ru-RU" sz="1500" b="1" dirty="0">
                <a:solidFill>
                  <a:schemeClr val="accent2">
                    <a:lumMod val="50000"/>
                  </a:schemeClr>
                </a:solidFill>
              </a:rPr>
              <a:t>1000</a:t>
            </a:r>
            <a:r>
              <a:rPr lang="ru-RU" sz="1500" dirty="0">
                <a:solidFill>
                  <a:schemeClr val="accent2">
                    <a:lumMod val="50000"/>
                  </a:schemeClr>
                </a:solidFill>
              </a:rPr>
              <a:t> до </a:t>
            </a:r>
            <a:r>
              <a:rPr lang="ru-RU" sz="1500" b="1" dirty="0">
                <a:solidFill>
                  <a:schemeClr val="accent2">
                    <a:lumMod val="50000"/>
                  </a:schemeClr>
                </a:solidFill>
              </a:rPr>
              <a:t>1500</a:t>
            </a:r>
            <a:r>
              <a:rPr lang="ru-RU" sz="1500" dirty="0">
                <a:solidFill>
                  <a:schemeClr val="accent2">
                    <a:lumMod val="50000"/>
                  </a:schemeClr>
                </a:solidFill>
              </a:rPr>
              <a:t> рублей; </a:t>
            </a:r>
          </a:p>
          <a:p>
            <a:pPr marL="355600" indent="-266700">
              <a:buFont typeface="Wingdings" pitchFamily="2" charset="2"/>
              <a:buChar char="ü"/>
            </a:pPr>
            <a:r>
              <a:rPr lang="ru-RU" sz="1500" dirty="0" smtClean="0">
                <a:solidFill>
                  <a:schemeClr val="accent2">
                    <a:lumMod val="50000"/>
                  </a:schemeClr>
                </a:solidFill>
              </a:rPr>
              <a:t>на </a:t>
            </a:r>
            <a:r>
              <a:rPr lang="ru-RU" sz="1500" dirty="0">
                <a:solidFill>
                  <a:schemeClr val="accent2">
                    <a:lumMod val="50000"/>
                  </a:schemeClr>
                </a:solidFill>
              </a:rPr>
              <a:t>должностных лиц - от </a:t>
            </a:r>
            <a:r>
              <a:rPr lang="ru-RU" sz="1500" b="1" dirty="0">
                <a:solidFill>
                  <a:schemeClr val="accent2">
                    <a:lumMod val="50000"/>
                  </a:schemeClr>
                </a:solidFill>
              </a:rPr>
              <a:t>2000</a:t>
            </a:r>
            <a:r>
              <a:rPr lang="ru-RU" sz="1500" dirty="0">
                <a:solidFill>
                  <a:schemeClr val="accent2">
                    <a:lumMod val="50000"/>
                  </a:schemeClr>
                </a:solidFill>
              </a:rPr>
              <a:t> до </a:t>
            </a:r>
            <a:r>
              <a:rPr lang="ru-RU" sz="1500" b="1" dirty="0">
                <a:solidFill>
                  <a:schemeClr val="accent2">
                    <a:lumMod val="50000"/>
                  </a:schemeClr>
                </a:solidFill>
              </a:rPr>
              <a:t>3000</a:t>
            </a:r>
            <a:r>
              <a:rPr lang="ru-RU" sz="1500" dirty="0">
                <a:solidFill>
                  <a:schemeClr val="accent2">
                    <a:lumMod val="50000"/>
                  </a:schemeClr>
                </a:solidFill>
              </a:rPr>
              <a:t> рублей; </a:t>
            </a:r>
          </a:p>
          <a:p>
            <a:pPr marL="355600" indent="-266700">
              <a:buFont typeface="Wingdings" pitchFamily="2" charset="2"/>
              <a:buChar char="ü"/>
            </a:pPr>
            <a:r>
              <a:rPr lang="ru-RU" sz="1500" dirty="0" smtClean="0">
                <a:solidFill>
                  <a:schemeClr val="accent2">
                    <a:lumMod val="50000"/>
                  </a:schemeClr>
                </a:solidFill>
              </a:rPr>
              <a:t>на </a:t>
            </a:r>
            <a:r>
              <a:rPr lang="ru-RU" sz="1500" dirty="0">
                <a:solidFill>
                  <a:schemeClr val="accent2">
                    <a:lumMod val="50000"/>
                  </a:schemeClr>
                </a:solidFill>
              </a:rPr>
              <a:t>юридических лиц - от </a:t>
            </a:r>
            <a:r>
              <a:rPr lang="ru-RU" sz="1500" b="1" dirty="0">
                <a:solidFill>
                  <a:schemeClr val="accent2">
                    <a:lumMod val="50000"/>
                  </a:schemeClr>
                </a:solidFill>
              </a:rPr>
              <a:t>40000</a:t>
            </a:r>
            <a:r>
              <a:rPr lang="ru-RU" sz="1500" dirty="0">
                <a:solidFill>
                  <a:schemeClr val="accent2">
                    <a:lumMod val="50000"/>
                  </a:schemeClr>
                </a:solidFill>
              </a:rPr>
              <a:t> до </a:t>
            </a:r>
            <a:r>
              <a:rPr lang="ru-RU" sz="1500" b="1" dirty="0">
                <a:solidFill>
                  <a:schemeClr val="accent2">
                    <a:lumMod val="50000"/>
                  </a:schemeClr>
                </a:solidFill>
              </a:rPr>
              <a:t>50000</a:t>
            </a:r>
            <a:r>
              <a:rPr lang="ru-RU" sz="1500" dirty="0">
                <a:solidFill>
                  <a:schemeClr val="accent2">
                    <a:lumMod val="50000"/>
                  </a:schemeClr>
                </a:solidFill>
              </a:rPr>
              <a:t> рублей.</a:t>
            </a:r>
          </a:p>
        </p:txBody>
      </p:sp>
      <p:pic>
        <p:nvPicPr>
          <p:cNvPr id="8" name="Рисунок 7" descr="11474883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14818"/>
            <a:ext cx="3797675" cy="2643182"/>
          </a:xfrm>
          <a:prstGeom prst="rect">
            <a:avLst/>
          </a:prstGeom>
        </p:spPr>
      </p:pic>
      <p:pic>
        <p:nvPicPr>
          <p:cNvPr id="11" name="Рисунок 10" descr="lisk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2931" y="2000240"/>
            <a:ext cx="3621069" cy="2714645"/>
          </a:xfrm>
          <a:prstGeom prst="rect">
            <a:avLst/>
          </a:prstGeom>
        </p:spPr>
      </p:pic>
      <p:pic>
        <p:nvPicPr>
          <p:cNvPr id="12" name="Рисунок 11" descr="SS10090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86182" y="3857628"/>
            <a:ext cx="1785950" cy="114300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84304" y="1142984"/>
            <a:ext cx="83912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ahoma" pitchFamily="34" charset="0"/>
              </a:rPr>
              <a:t>Использование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ahoma" pitchFamily="34" charset="0"/>
              </a:rPr>
              <a:t>земельных участков не по целевому назначению</a:t>
            </a:r>
          </a:p>
          <a:p>
            <a:endParaRPr lang="ru-RU" dirty="0"/>
          </a:p>
        </p:txBody>
      </p:sp>
      <p:pic>
        <p:nvPicPr>
          <p:cNvPr id="9" name="Picture 2" descr="C:\Documents and Settings\Яков\Рабочий стол\панорамы\Panorama 1.JPG"/>
          <p:cNvPicPr>
            <a:picLocks noChangeAspect="1" noChangeArrowheads="1"/>
          </p:cNvPicPr>
          <p:nvPr/>
        </p:nvPicPr>
        <p:blipFill>
          <a:blip r:embed="rId5" cstate="print"/>
          <a:srcRect l="1527" b="42252"/>
          <a:stretch>
            <a:fillRect/>
          </a:stretch>
        </p:blipFill>
        <p:spPr bwMode="auto">
          <a:xfrm>
            <a:off x="0" y="0"/>
            <a:ext cx="9144000" cy="99237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100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7" grpId="0"/>
      <p:bldP spid="100359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7" name="Rectangle 5"/>
          <p:cNvSpPr>
            <a:spLocks noChangeArrowheads="1"/>
          </p:cNvSpPr>
          <p:nvPr/>
        </p:nvSpPr>
        <p:spPr bwMode="auto">
          <a:xfrm>
            <a:off x="0" y="1857364"/>
            <a:ext cx="550069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indent="355600" algn="just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Неиспользование земельного участка из земель сельскохозяйственного назначения, оборот которого регулируется 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законом, 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для ведения сельскохозяйственного производства или осуществления иной связанной с сельскохозяйственным производством деятельности в течение срока, установленного 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законом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,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влечет наложение административного штрафа:</a:t>
            </a:r>
          </a:p>
        </p:txBody>
      </p:sp>
      <p:sp>
        <p:nvSpPr>
          <p:cNvPr id="100359" name="Rectangle 7"/>
          <p:cNvSpPr>
            <a:spLocks noChangeArrowheads="1"/>
          </p:cNvSpPr>
          <p:nvPr/>
        </p:nvSpPr>
        <p:spPr bwMode="auto">
          <a:xfrm>
            <a:off x="4143372" y="4714884"/>
            <a:ext cx="5000628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ru-RU" sz="1500" dirty="0"/>
          </a:p>
          <a:p>
            <a:endParaRPr lang="ru-RU" sz="1500" dirty="0"/>
          </a:p>
          <a:p>
            <a:pPr marL="355600" indent="-266700">
              <a:buFont typeface="Wingdings" pitchFamily="2" charset="2"/>
              <a:buChar char="ü"/>
            </a:pPr>
            <a:r>
              <a:rPr lang="ru-RU" sz="1000" dirty="0">
                <a:solidFill>
                  <a:schemeClr val="accent2">
                    <a:lumMod val="50000"/>
                  </a:schemeClr>
                </a:solidFill>
              </a:rPr>
              <a:t>на граждан </a:t>
            </a:r>
            <a:r>
              <a:rPr lang="ru-RU" sz="1000" dirty="0" smtClean="0">
                <a:solidFill>
                  <a:schemeClr val="accent2">
                    <a:lumMod val="50000"/>
                  </a:schemeClr>
                </a:solidFill>
              </a:rPr>
              <a:t>от </a:t>
            </a:r>
            <a:r>
              <a:rPr lang="ru-RU" sz="1000" dirty="0" smtClean="0"/>
              <a:t>0,3 до 0,5 процента кадастровой стоимости земельного участка, являющегося предметом административного правонарушения, но не менее 3 000 рублей</a:t>
            </a:r>
            <a:r>
              <a:rPr lang="ru-RU" sz="1000" dirty="0" smtClean="0">
                <a:solidFill>
                  <a:schemeClr val="accent2">
                    <a:lumMod val="50000"/>
                  </a:schemeClr>
                </a:solidFill>
              </a:rPr>
              <a:t>; </a:t>
            </a:r>
            <a:endParaRPr lang="ru-RU" sz="1000" dirty="0">
              <a:solidFill>
                <a:schemeClr val="accent2">
                  <a:lumMod val="50000"/>
                </a:schemeClr>
              </a:solidFill>
            </a:endParaRPr>
          </a:p>
          <a:p>
            <a:pPr marL="355600" indent="-266700">
              <a:buFont typeface="Wingdings" pitchFamily="2" charset="2"/>
              <a:buChar char="ü"/>
            </a:pPr>
            <a:r>
              <a:rPr lang="ru-RU" sz="1000" dirty="0" smtClean="0">
                <a:solidFill>
                  <a:schemeClr val="accent2">
                    <a:lumMod val="50000"/>
                  </a:schemeClr>
                </a:solidFill>
              </a:rPr>
              <a:t>на </a:t>
            </a:r>
            <a:r>
              <a:rPr lang="ru-RU" sz="1000" dirty="0">
                <a:solidFill>
                  <a:schemeClr val="accent2">
                    <a:lumMod val="50000"/>
                  </a:schemeClr>
                </a:solidFill>
              </a:rPr>
              <a:t>должностных лиц </a:t>
            </a:r>
            <a:r>
              <a:rPr lang="ru-RU" sz="1000" dirty="0" smtClean="0">
                <a:solidFill>
                  <a:schemeClr val="accent2">
                    <a:lumMod val="50000"/>
                  </a:schemeClr>
                </a:solidFill>
              </a:rPr>
              <a:t>– </a:t>
            </a:r>
            <a:r>
              <a:rPr lang="ru-RU" sz="1000" dirty="0" smtClean="0"/>
              <a:t>от 0,5 до 1,5 процентов кадастровой стоимости земельного участка, являющегося предметом административного правонарушения, но не менее 50 000 рублей</a:t>
            </a:r>
            <a:r>
              <a:rPr lang="ru-RU" sz="1000" dirty="0" smtClean="0">
                <a:solidFill>
                  <a:schemeClr val="accent2">
                    <a:lumMod val="50000"/>
                  </a:schemeClr>
                </a:solidFill>
              </a:rPr>
              <a:t>; </a:t>
            </a:r>
            <a:endParaRPr lang="ru-RU" sz="1000" dirty="0">
              <a:solidFill>
                <a:schemeClr val="accent2">
                  <a:lumMod val="50000"/>
                </a:schemeClr>
              </a:solidFill>
            </a:endParaRPr>
          </a:p>
          <a:p>
            <a:pPr marL="355600" indent="-266700">
              <a:buFont typeface="Wingdings" pitchFamily="2" charset="2"/>
              <a:buChar char="ü"/>
            </a:pPr>
            <a:r>
              <a:rPr lang="ru-RU" sz="1000" dirty="0" smtClean="0">
                <a:solidFill>
                  <a:schemeClr val="accent2">
                    <a:lumMod val="50000"/>
                  </a:schemeClr>
                </a:solidFill>
              </a:rPr>
              <a:t>на </a:t>
            </a:r>
            <a:r>
              <a:rPr lang="ru-RU" sz="1000" dirty="0">
                <a:solidFill>
                  <a:schemeClr val="accent2">
                    <a:lumMod val="50000"/>
                  </a:schemeClr>
                </a:solidFill>
              </a:rPr>
              <a:t>юридических лиц </a:t>
            </a:r>
            <a:r>
              <a:rPr lang="ru-RU" sz="1000" dirty="0" smtClean="0">
                <a:solidFill>
                  <a:schemeClr val="accent2">
                    <a:lumMod val="50000"/>
                  </a:schemeClr>
                </a:solidFill>
              </a:rPr>
              <a:t>– </a:t>
            </a:r>
            <a:r>
              <a:rPr lang="ru-RU" sz="1000" dirty="0" smtClean="0"/>
              <a:t>от 2 до 10 процентов кадастровой стоимости земельного участка, являющегося предметом административного правонарушения, но не менее  200 000 рублей</a:t>
            </a:r>
            <a:r>
              <a:rPr lang="ru-RU" sz="10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sz="1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0034" y="1142984"/>
            <a:ext cx="8018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ahoma" pitchFamily="34" charset="0"/>
              </a:rPr>
              <a:t>Неиспользование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ahoma" pitchFamily="34" charset="0"/>
              </a:rPr>
              <a:t>земельного участка из земель с/х назначения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ahoma" pitchFamily="34" charset="0"/>
            </a:endParaRPr>
          </a:p>
        </p:txBody>
      </p:sp>
      <p:pic>
        <p:nvPicPr>
          <p:cNvPr id="9" name="Picture 2" descr="C:\Documents and Settings\Яков\Рабочий стол\панорамы\Panorama 1.JPG"/>
          <p:cNvPicPr>
            <a:picLocks noChangeAspect="1" noChangeArrowheads="1"/>
          </p:cNvPicPr>
          <p:nvPr/>
        </p:nvPicPr>
        <p:blipFill>
          <a:blip r:embed="rId2" cstate="print"/>
          <a:srcRect l="1527" b="42252"/>
          <a:stretch>
            <a:fillRect/>
          </a:stretch>
        </p:blipFill>
        <p:spPr bwMode="auto">
          <a:xfrm>
            <a:off x="0" y="0"/>
            <a:ext cx="9144000" cy="992376"/>
          </a:xfrm>
          <a:prstGeom prst="rect">
            <a:avLst/>
          </a:prstGeom>
          <a:noFill/>
        </p:spPr>
      </p:pic>
      <p:pic>
        <p:nvPicPr>
          <p:cNvPr id="10" name="Рисунок 9" descr="dach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132" y="1857364"/>
            <a:ext cx="3571869" cy="3286148"/>
          </a:xfrm>
          <a:prstGeom prst="rect">
            <a:avLst/>
          </a:prstGeom>
        </p:spPr>
      </p:pic>
      <p:pic>
        <p:nvPicPr>
          <p:cNvPr id="14" name="Рисунок 13" descr="5910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2132" y="1857364"/>
            <a:ext cx="928694" cy="1337317"/>
          </a:xfrm>
          <a:prstGeom prst="rect">
            <a:avLst/>
          </a:prstGeom>
        </p:spPr>
      </p:pic>
      <p:pic>
        <p:nvPicPr>
          <p:cNvPr id="16" name="Рисунок 15" descr="d9d0b0da3d07e2fe7cc4b6d69d8837a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3372" y="4143380"/>
            <a:ext cx="1428760" cy="1000132"/>
          </a:xfrm>
          <a:prstGeom prst="rect">
            <a:avLst/>
          </a:prstGeom>
        </p:spPr>
      </p:pic>
      <p:pic>
        <p:nvPicPr>
          <p:cNvPr id="18" name="Рисунок 17" descr="IMG_0528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" y="4143380"/>
            <a:ext cx="4143373" cy="271462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100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7" grpId="0"/>
      <p:bldP spid="100359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4" name="Rectangle 8"/>
          <p:cNvSpPr>
            <a:spLocks noChangeArrowheads="1"/>
          </p:cNvSpPr>
          <p:nvPr/>
        </p:nvSpPr>
        <p:spPr bwMode="auto">
          <a:xfrm>
            <a:off x="4394197" y="4929198"/>
            <a:ext cx="4749803" cy="2054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55600" indent="-266700">
              <a:spcBef>
                <a:spcPct val="50000"/>
              </a:spcBef>
              <a:buSzPct val="100000"/>
              <a:buFont typeface="Wingdings" pitchFamily="2" charset="2"/>
              <a:buChar char="ü"/>
            </a:pPr>
            <a:r>
              <a:rPr lang="ru-RU" sz="1500" dirty="0">
                <a:solidFill>
                  <a:schemeClr val="accent2">
                    <a:lumMod val="50000"/>
                  </a:schemeClr>
                </a:solidFill>
              </a:rPr>
              <a:t>на граждан в размере от </a:t>
            </a:r>
            <a:r>
              <a:rPr lang="ru-RU" sz="1500" b="1" dirty="0">
                <a:solidFill>
                  <a:schemeClr val="accent2">
                    <a:lumMod val="50000"/>
                  </a:schemeClr>
                </a:solidFill>
              </a:rPr>
              <a:t>2000</a:t>
            </a:r>
            <a:r>
              <a:rPr lang="ru-RU" sz="1500" dirty="0">
                <a:solidFill>
                  <a:schemeClr val="accent2">
                    <a:lumMod val="50000"/>
                  </a:schemeClr>
                </a:solidFill>
              </a:rPr>
              <a:t> до </a:t>
            </a:r>
            <a:r>
              <a:rPr lang="ru-RU" sz="1500" b="1" dirty="0">
                <a:solidFill>
                  <a:schemeClr val="accent2">
                    <a:lumMod val="50000"/>
                  </a:schemeClr>
                </a:solidFill>
              </a:rPr>
              <a:t>2500</a:t>
            </a:r>
            <a:r>
              <a:rPr lang="ru-RU" sz="1500" dirty="0">
                <a:solidFill>
                  <a:schemeClr val="accent2">
                    <a:lumMod val="50000"/>
                  </a:schemeClr>
                </a:solidFill>
              </a:rPr>
              <a:t> рублей; </a:t>
            </a:r>
            <a:endParaRPr lang="ru-RU" sz="15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355600" indent="-266700">
              <a:spcBef>
                <a:spcPct val="50000"/>
              </a:spcBef>
              <a:buSzPct val="100000"/>
              <a:buFont typeface="Wingdings" pitchFamily="2" charset="2"/>
              <a:buChar char="ü"/>
            </a:pPr>
            <a:r>
              <a:rPr lang="ru-RU" sz="1500" dirty="0" smtClean="0">
                <a:solidFill>
                  <a:schemeClr val="accent2">
                    <a:lumMod val="50000"/>
                  </a:schemeClr>
                </a:solidFill>
              </a:rPr>
              <a:t>на </a:t>
            </a:r>
            <a:r>
              <a:rPr lang="ru-RU" sz="1500" dirty="0">
                <a:solidFill>
                  <a:schemeClr val="accent2">
                    <a:lumMod val="50000"/>
                  </a:schemeClr>
                </a:solidFill>
              </a:rPr>
              <a:t>должностных лиц - от </a:t>
            </a:r>
            <a:r>
              <a:rPr lang="ru-RU" sz="1500" b="1" dirty="0">
                <a:solidFill>
                  <a:schemeClr val="accent2">
                    <a:lumMod val="50000"/>
                  </a:schemeClr>
                </a:solidFill>
              </a:rPr>
              <a:t>4000</a:t>
            </a:r>
            <a:r>
              <a:rPr lang="ru-RU" sz="1500" dirty="0">
                <a:solidFill>
                  <a:schemeClr val="accent2">
                    <a:lumMod val="50000"/>
                  </a:schemeClr>
                </a:solidFill>
              </a:rPr>
              <a:t> до </a:t>
            </a:r>
            <a:r>
              <a:rPr lang="ru-RU" sz="1500" b="1" dirty="0">
                <a:solidFill>
                  <a:schemeClr val="accent2">
                    <a:lumMod val="50000"/>
                  </a:schemeClr>
                </a:solidFill>
              </a:rPr>
              <a:t>5000</a:t>
            </a:r>
            <a:r>
              <a:rPr lang="ru-RU" sz="15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1500" dirty="0" smtClean="0">
                <a:solidFill>
                  <a:schemeClr val="accent2">
                    <a:lumMod val="50000"/>
                  </a:schemeClr>
                </a:solidFill>
              </a:rPr>
              <a:t>рублей;</a:t>
            </a:r>
          </a:p>
          <a:p>
            <a:pPr marL="355600" indent="-266700">
              <a:spcBef>
                <a:spcPct val="50000"/>
              </a:spcBef>
              <a:buSzPct val="100000"/>
              <a:buFont typeface="Wingdings" pitchFamily="2" charset="2"/>
              <a:buChar char="ü"/>
            </a:pPr>
            <a:r>
              <a:rPr lang="ru-RU" sz="1500" dirty="0" smtClean="0">
                <a:solidFill>
                  <a:schemeClr val="accent2">
                    <a:lumMod val="50000"/>
                  </a:schemeClr>
                </a:solidFill>
              </a:rPr>
              <a:t>на </a:t>
            </a:r>
            <a:r>
              <a:rPr lang="ru-RU" sz="1500" dirty="0">
                <a:solidFill>
                  <a:schemeClr val="accent2">
                    <a:lumMod val="50000"/>
                  </a:schemeClr>
                </a:solidFill>
              </a:rPr>
              <a:t>юридических лиц - от </a:t>
            </a:r>
            <a:r>
              <a:rPr lang="ru-RU" sz="1500" b="1" dirty="0">
                <a:solidFill>
                  <a:schemeClr val="accent2">
                    <a:lumMod val="50000"/>
                  </a:schemeClr>
                </a:solidFill>
              </a:rPr>
              <a:t>70000</a:t>
            </a:r>
            <a:r>
              <a:rPr lang="ru-RU" sz="1500" dirty="0">
                <a:solidFill>
                  <a:schemeClr val="accent2">
                    <a:lumMod val="50000"/>
                  </a:schemeClr>
                </a:solidFill>
              </a:rPr>
              <a:t> до </a:t>
            </a:r>
            <a:r>
              <a:rPr lang="ru-RU" sz="1500" b="1" dirty="0">
                <a:solidFill>
                  <a:schemeClr val="accent2">
                    <a:lumMod val="50000"/>
                  </a:schemeClr>
                </a:solidFill>
              </a:rPr>
              <a:t>100000</a:t>
            </a:r>
            <a:r>
              <a:rPr lang="ru-RU" sz="1500" dirty="0">
                <a:solidFill>
                  <a:schemeClr val="accent2">
                    <a:lumMod val="50000"/>
                  </a:schemeClr>
                </a:solidFill>
              </a:rPr>
              <a:t> рублей. </a:t>
            </a:r>
            <a:r>
              <a:rPr lang="ru-RU" sz="1500" dirty="0" smtClean="0">
                <a:solidFill>
                  <a:schemeClr val="accent2">
                    <a:lumMod val="50000"/>
                  </a:schemeClr>
                </a:solidFill>
              </a:rPr>
              <a:t>     </a:t>
            </a:r>
            <a:endParaRPr lang="ru-RU" sz="1500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1500" dirty="0"/>
              <a:t>         </a:t>
            </a:r>
          </a:p>
        </p:txBody>
      </p:sp>
      <p:sp>
        <p:nvSpPr>
          <p:cNvPr id="101385" name="Rectangle 9"/>
          <p:cNvSpPr>
            <a:spLocks noChangeArrowheads="1"/>
          </p:cNvSpPr>
          <p:nvPr/>
        </p:nvSpPr>
        <p:spPr bwMode="auto">
          <a:xfrm>
            <a:off x="0" y="1071546"/>
            <a:ext cx="9144000" cy="1089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ahoma" pitchFamily="34" charset="0"/>
              </a:rPr>
              <a:t>Невыполнение </a:t>
            </a:r>
            <a:r>
              <a:rPr lang="ru-RU" sz="2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ahoma" pitchFamily="34" charset="0"/>
              </a:rPr>
              <a:t>обязанностей по приведению земель в состояние, пригодное для использования по целевому </a:t>
            </a: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ahoma" pitchFamily="34" charset="0"/>
              </a:rPr>
              <a:t>назначению</a:t>
            </a:r>
            <a:endParaRPr lang="ru-RU" sz="2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ahoma" pitchFamily="34" charset="0"/>
            </a:endParaRPr>
          </a:p>
        </p:txBody>
      </p:sp>
      <p:pic>
        <p:nvPicPr>
          <p:cNvPr id="8" name="Рисунок 7" descr="87d6650e30dc.jpg"/>
          <p:cNvPicPr>
            <a:picLocks noChangeAspect="1"/>
          </p:cNvPicPr>
          <p:nvPr/>
        </p:nvPicPr>
        <p:blipFill>
          <a:blip r:embed="rId2"/>
          <a:srcRect l="7812" b="10449"/>
          <a:stretch>
            <a:fillRect/>
          </a:stretch>
        </p:blipFill>
        <p:spPr>
          <a:xfrm>
            <a:off x="0" y="3416046"/>
            <a:ext cx="4429124" cy="3441954"/>
          </a:xfrm>
          <a:prstGeom prst="rect">
            <a:avLst/>
          </a:prstGeom>
        </p:spPr>
      </p:pic>
      <p:pic>
        <p:nvPicPr>
          <p:cNvPr id="9" name="Рисунок 8" descr="P529009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57884" y="2285992"/>
            <a:ext cx="3286116" cy="2464587"/>
          </a:xfrm>
          <a:prstGeom prst="rect">
            <a:avLst/>
          </a:prstGeom>
        </p:spPr>
      </p:pic>
      <p:pic>
        <p:nvPicPr>
          <p:cNvPr id="11" name="Рисунок 10" descr="647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43372" y="3286124"/>
            <a:ext cx="2071702" cy="155377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42844" y="2214554"/>
            <a:ext cx="56436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     Невыполнение или несвоевременное выполнение обязанностей по приведению земель в состояние, пригодное для использования по целевому назначению, влечет наложение административного штрафа:  </a:t>
            </a:r>
            <a:endParaRPr lang="ru-RU" sz="1600" dirty="0">
              <a:latin typeface="+mn-lt"/>
            </a:endParaRPr>
          </a:p>
        </p:txBody>
      </p:sp>
      <p:pic>
        <p:nvPicPr>
          <p:cNvPr id="10" name="Picture 2" descr="C:\Documents and Settings\Яков\Рабочий стол\панорамы\Panorama 1.JPG"/>
          <p:cNvPicPr>
            <a:picLocks noChangeAspect="1" noChangeArrowheads="1"/>
          </p:cNvPicPr>
          <p:nvPr/>
        </p:nvPicPr>
        <p:blipFill>
          <a:blip r:embed="rId5" cstate="print"/>
          <a:srcRect l="1527" b="42252"/>
          <a:stretch>
            <a:fillRect/>
          </a:stretch>
        </p:blipFill>
        <p:spPr bwMode="auto">
          <a:xfrm>
            <a:off x="0" y="0"/>
            <a:ext cx="9144000" cy="99237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1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1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1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4" grpId="0"/>
      <p:bldP spid="101385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143116"/>
            <a:ext cx="528638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По результатам рассмотрения дела об административном правонарушении может быть вынесено </a:t>
            </a:r>
            <a:r>
              <a:rPr lang="ru-RU" sz="17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ПОСТАНОВЛЕНИЕ</a:t>
            </a: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:</a:t>
            </a:r>
          </a:p>
          <a:p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1) о назначении административного наказания;</a:t>
            </a:r>
          </a:p>
          <a:p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2) о прекращении производства по делу об административном правонарушении.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0034" y="1285860"/>
            <a:ext cx="82092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Рассмотрение дела об административном правонарушении</a:t>
            </a:r>
            <a:endParaRPr lang="ru-RU" sz="2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pic>
        <p:nvPicPr>
          <p:cNvPr id="6" name="Рисунок 5" descr="photos0-800x6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1857364"/>
            <a:ext cx="2952772" cy="221457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0" y="5357826"/>
            <a:ext cx="914400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В случаях, предусмотренных </a:t>
            </a: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Земельным кодексом ДНР, </a:t>
            </a: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одновременно с наложением административного взыскания главным инспектором лицу, виновному в нарушении земельного законодательства, выносится </a:t>
            </a: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предписание (</a:t>
            </a:r>
            <a:r>
              <a:rPr lang="ru-RU" sz="17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предупреждение</a:t>
            </a: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) </a:t>
            </a: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о допущенном земельном правонарушении.</a:t>
            </a:r>
            <a:endParaRPr lang="ru-RU" sz="1700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17762" name="Picture 2" descr="C:\Documents and Settings\Яков\Рабочий стол\панорамы\Panorama 5.JPG"/>
          <p:cNvPicPr>
            <a:picLocks noChangeAspect="1" noChangeArrowheads="1"/>
          </p:cNvPicPr>
          <p:nvPr/>
        </p:nvPicPr>
        <p:blipFill>
          <a:blip r:embed="rId3" cstate="print"/>
          <a:srcRect t="15788" r="4611"/>
          <a:stretch>
            <a:fillRect/>
          </a:stretch>
        </p:blipFill>
        <p:spPr bwMode="auto">
          <a:xfrm>
            <a:off x="0" y="0"/>
            <a:ext cx="9144000" cy="114300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-1" y="4143380"/>
            <a:ext cx="9144001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При установлении причин административного правонарушения и условий, способствовавших его совершению, соответствующим организациям и соответствующим должностным лицам вносится </a:t>
            </a:r>
            <a:r>
              <a:rPr lang="ru-RU" sz="17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290CDA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представление</a:t>
            </a:r>
            <a:r>
              <a:rPr lang="ru-RU" sz="17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 </a:t>
            </a: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о принятии мер по устранению указанных причин и условий.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640"/>
                            </p:stCondLst>
                            <p:childTnLst>
                              <p:par>
                                <p:cTn id="2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volggr_b_17747.jpg"/>
          <p:cNvPicPr>
            <a:picLocks noChangeAspect="1"/>
          </p:cNvPicPr>
          <p:nvPr/>
        </p:nvPicPr>
        <p:blipFill>
          <a:blip r:embed="rId2">
            <a:lum bright="49000" contrast="-82000"/>
          </a:blip>
          <a:stretch>
            <a:fillRect/>
          </a:stretch>
        </p:blipFill>
        <p:spPr>
          <a:xfrm>
            <a:off x="3000364" y="1142984"/>
            <a:ext cx="3048000" cy="4572000"/>
          </a:xfrm>
          <a:prstGeom prst="roundRect">
            <a:avLst>
              <a:gd name="adj" fmla="val 43072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2411" name="Rectangle 11"/>
          <p:cNvSpPr>
            <a:spLocks noChangeArrowheads="1"/>
          </p:cNvSpPr>
          <p:nvPr/>
        </p:nvSpPr>
        <p:spPr bwMode="auto">
          <a:xfrm>
            <a:off x="4643438" y="2714620"/>
            <a:ext cx="4500562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В судебном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порядке</a:t>
            </a:r>
          </a:p>
          <a:p>
            <a:pPr algn="ctr"/>
            <a:endParaRPr lang="ru-RU" sz="800" dirty="0" smtClean="0">
              <a:latin typeface="+mn-lt"/>
            </a:endParaRPr>
          </a:p>
          <a:p>
            <a:pPr marL="177800" indent="-177800">
              <a:buFont typeface="Wingdings" pitchFamily="2" charset="2"/>
              <a:buChar char="§"/>
            </a:pP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cs typeface="Tahoma" pitchFamily="34" charset="0"/>
              </a:rPr>
              <a:t>физические и должностные лица, организации не извлекающие прибыль в суд общей юрисдикции по месту рассмотрения дела;</a:t>
            </a:r>
          </a:p>
          <a:p>
            <a:pPr marL="177800" indent="-177800">
              <a:buFont typeface="Wingdings" pitchFamily="2" charset="2"/>
              <a:buChar char="§"/>
            </a:pP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cs typeface="Tahoma" pitchFamily="34" charset="0"/>
              </a:rPr>
              <a:t>юридические лица, ИП в Арбитражный суд 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cs typeface="Tahoma" pitchFamily="34" charset="0"/>
              </a:rPr>
              <a:t>ДНР</a:t>
            </a:r>
            <a:endParaRPr lang="ru-RU" sz="1400" dirty="0">
              <a:solidFill>
                <a:schemeClr val="accent2">
                  <a:lumMod val="50000"/>
                </a:schemeClr>
              </a:solidFill>
              <a:cs typeface="Tahoma" pitchFamily="34" charset="0"/>
            </a:endParaRPr>
          </a:p>
        </p:txBody>
      </p:sp>
      <p:sp>
        <p:nvSpPr>
          <p:cNvPr id="102412" name="Rectangle 12"/>
          <p:cNvSpPr>
            <a:spLocks noChangeArrowheads="1"/>
          </p:cNvSpPr>
          <p:nvPr/>
        </p:nvSpPr>
        <p:spPr bwMode="auto">
          <a:xfrm>
            <a:off x="0" y="2714620"/>
            <a:ext cx="4429124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В досудебном порядке</a:t>
            </a:r>
          </a:p>
          <a:p>
            <a:pPr algn="ctr"/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pPr marL="177800"/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в вышестоящий орган, вышестоящему должностному лицу, уполномоченному рассматривать дела об административных правонарушениях</a:t>
            </a:r>
            <a:endParaRPr lang="ru-RU" sz="1400" dirty="0">
              <a:solidFill>
                <a:schemeClr val="accent2">
                  <a:lumMod val="50000"/>
                </a:schemeClr>
              </a:solidFill>
              <a:latin typeface="Tahoma" pitchFamily="34" charset="0"/>
            </a:endParaRPr>
          </a:p>
        </p:txBody>
      </p:sp>
      <p:sp>
        <p:nvSpPr>
          <p:cNvPr id="102415" name="Rectangle 15"/>
          <p:cNvSpPr>
            <a:spLocks noChangeArrowheads="1"/>
          </p:cNvSpPr>
          <p:nvPr/>
        </p:nvSpPr>
        <p:spPr bwMode="auto">
          <a:xfrm>
            <a:off x="0" y="1268413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Порядок обжалования постановлений по делам об административных правонарушениях</a:t>
            </a:r>
            <a:endParaRPr lang="ru-RU" sz="2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2143108" y="2071678"/>
            <a:ext cx="4857784" cy="571504"/>
            <a:chOff x="2143108" y="2071678"/>
            <a:chExt cx="4857784" cy="714380"/>
          </a:xfrm>
        </p:grpSpPr>
        <p:sp>
          <p:nvSpPr>
            <p:cNvPr id="10" name="Стрелка вниз 9"/>
            <p:cNvSpPr/>
            <p:nvPr/>
          </p:nvSpPr>
          <p:spPr>
            <a:xfrm>
              <a:off x="2143108" y="2071678"/>
              <a:ext cx="142876" cy="71438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Стрелка вниз 10"/>
            <p:cNvSpPr/>
            <p:nvPr/>
          </p:nvSpPr>
          <p:spPr>
            <a:xfrm>
              <a:off x="6858016" y="2071678"/>
              <a:ext cx="142876" cy="71438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86017" name="Picture 1" descr="C:\Documents and Settings\Яков\Рабочий стол\2011.06 на работу\23380777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452937"/>
            <a:ext cx="3714744" cy="2405063"/>
          </a:xfrm>
          <a:prstGeom prst="rect">
            <a:avLst/>
          </a:prstGeom>
          <a:noFill/>
        </p:spPr>
      </p:pic>
      <p:pic>
        <p:nvPicPr>
          <p:cNvPr id="86019" name="Picture 3" descr="Картинка 4 из 1673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7890" y="4429379"/>
            <a:ext cx="3636110" cy="2428621"/>
          </a:xfrm>
          <a:prstGeom prst="rect">
            <a:avLst/>
          </a:prstGeom>
          <a:noFill/>
        </p:spPr>
      </p:pic>
      <p:pic>
        <p:nvPicPr>
          <p:cNvPr id="14" name="Picture 2" descr="C:\Documents and Settings\Яков\Рабочий стол\панорамы\Panorama 5.JPG"/>
          <p:cNvPicPr>
            <a:picLocks noChangeAspect="1" noChangeArrowheads="1"/>
          </p:cNvPicPr>
          <p:nvPr/>
        </p:nvPicPr>
        <p:blipFill>
          <a:blip r:embed="rId6" cstate="print"/>
          <a:srcRect t="15788" r="4611"/>
          <a:stretch>
            <a:fillRect/>
          </a:stretch>
        </p:blipFill>
        <p:spPr bwMode="auto">
          <a:xfrm>
            <a:off x="0" y="0"/>
            <a:ext cx="9144000" cy="114300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02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02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6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102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102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102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2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102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86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102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102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102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80"/>
                            </p:stCondLst>
                            <p:childTnLst>
                              <p:par>
                                <p:cTn id="5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102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102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102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31" name="Rectangle 7"/>
          <p:cNvSpPr>
            <a:spLocks noChangeArrowheads="1"/>
          </p:cNvSpPr>
          <p:nvPr/>
        </p:nvSpPr>
        <p:spPr bwMode="auto">
          <a:xfrm>
            <a:off x="0" y="1268413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</a:t>
            </a:r>
            <a:r>
              <a:rPr lang="ru-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О нарушении прав и законных интересов, противоправных решениях, действиях (бездействии), некорректном поведении или нарушении служебной этики должностных лиц Управления заявители могут сообщить: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0035" y="2571744"/>
            <a:ext cx="8358246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buFont typeface="Wingdings" pitchFamily="2" charset="2"/>
              <a:buNone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в Управление </a:t>
            </a:r>
            <a:r>
              <a:rPr lang="ru-RU" sz="1600" dirty="0" err="1" smtClean="0">
                <a:solidFill>
                  <a:schemeClr val="accent2">
                    <a:lumMod val="50000"/>
                  </a:schemeClr>
                </a:solidFill>
              </a:rPr>
              <a:t>Росреестра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 по Свердловской области:</a:t>
            </a:r>
          </a:p>
          <a:p>
            <a:pPr marL="0" indent="0">
              <a:buFont typeface="Wingdings" pitchFamily="2" charset="2"/>
              <a:buNone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по адресу: 620062, г. Екатеринбург, ул. Генеральская, д. 6а;</a:t>
            </a:r>
          </a:p>
          <a:p>
            <a:pPr marL="0" indent="0">
              <a:buFont typeface="Wingdings" pitchFamily="2" charset="2"/>
              <a:buNone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по "телефону  доверия"  (343)  375-98-65; </a:t>
            </a:r>
          </a:p>
          <a:p>
            <a:pPr marL="0" indent="0">
              <a:buFont typeface="Wingdings" pitchFamily="2" charset="2"/>
              <a:buNone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на официальный интернет-сайт Управления : 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hlinkClick r:id="rId2"/>
              </a:rPr>
              <a:t>www.to66.rosreestr.ru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, или </a:t>
            </a:r>
          </a:p>
          <a:p>
            <a:pPr marL="0" indent="0">
              <a:buFont typeface="Wingdings" pitchFamily="2" charset="2"/>
              <a:buNone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на электронную почту: </a:t>
            </a:r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  <a:hlinkClick r:id="rId3"/>
              </a:rPr>
              <a:t>upr@frs66.ru</a:t>
            </a:r>
            <a:endParaRPr lang="ru-RU" sz="16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355600" indent="-266700">
              <a:lnSpc>
                <a:spcPct val="80000"/>
              </a:lnSpc>
              <a:buFont typeface="Wingdings" pitchFamily="2" charset="2"/>
              <a:buNone/>
            </a:pPr>
            <a:endParaRPr lang="ru-RU" sz="1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355600" indent="-266700"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   </a:t>
            </a:r>
            <a:r>
              <a:rPr lang="ru-RU" sz="1400" u="sng" dirty="0" smtClean="0">
                <a:solidFill>
                  <a:schemeClr val="accent2">
                    <a:lumMod val="50000"/>
                  </a:schemeClr>
                </a:solidFill>
              </a:rPr>
              <a:t>Обращение заявителей должно содержать следующую информацию: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</a:p>
          <a:p>
            <a:pPr marL="355600" indent="-266700" algn="ctr">
              <a:lnSpc>
                <a:spcPct val="80000"/>
              </a:lnSpc>
              <a:buFont typeface="Wingdings" pitchFamily="2" charset="2"/>
              <a:buNone/>
            </a:pPr>
            <a:endParaRPr lang="ru-RU" sz="1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355600" indent="-266700" algn="just">
              <a:lnSpc>
                <a:spcPct val="80000"/>
              </a:lnSpc>
              <a:buFont typeface="Wingdings" pitchFamily="2" charset="2"/>
              <a:buChar char="v"/>
            </a:pP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фамилию, имя, отчество гражданина, которым подается обращение, его место жительства или пребывания;</a:t>
            </a:r>
          </a:p>
          <a:p>
            <a:pPr marL="355600" indent="-266700" algn="just">
              <a:lnSpc>
                <a:spcPct val="80000"/>
              </a:lnSpc>
              <a:buFont typeface="Wingdings" pitchFamily="2" charset="2"/>
              <a:buChar char="v"/>
            </a:pPr>
            <a:endParaRPr lang="ru-RU" sz="1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355600" indent="-266700" algn="just">
              <a:lnSpc>
                <a:spcPct val="80000"/>
              </a:lnSpc>
              <a:buFont typeface="Wingdings" pitchFamily="2" charset="2"/>
              <a:buChar char="v"/>
            </a:pP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наименование органа, должность, фамилию, имя и отчество специалиста (при наличии информации), решение, действие (бездействие) которого нарушает права и законные интересы заявителя;</a:t>
            </a:r>
          </a:p>
          <a:p>
            <a:pPr marL="355600" indent="-266700" algn="just">
              <a:lnSpc>
                <a:spcPct val="80000"/>
              </a:lnSpc>
              <a:buFont typeface="Wingdings" pitchFamily="2" charset="2"/>
              <a:buChar char="v"/>
            </a:pPr>
            <a:endParaRPr lang="ru-RU" sz="1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355600" indent="-266700" algn="just">
              <a:lnSpc>
                <a:spcPct val="80000"/>
              </a:lnSpc>
              <a:buFont typeface="Wingdings" pitchFamily="2" charset="2"/>
              <a:buChar char="v"/>
            </a:pP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суть нарушения прав и законных интересов, противоправного решения, действия (бездействия);</a:t>
            </a:r>
          </a:p>
          <a:p>
            <a:pPr marL="355600" indent="-266700" algn="just">
              <a:lnSpc>
                <a:spcPct val="80000"/>
              </a:lnSpc>
              <a:buFont typeface="Wingdings" pitchFamily="2" charset="2"/>
              <a:buChar char="v"/>
            </a:pPr>
            <a:endParaRPr lang="ru-RU" sz="1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355600" indent="-266700" algn="just">
              <a:lnSpc>
                <a:spcPct val="80000"/>
              </a:lnSpc>
              <a:buFont typeface="Wingdings" pitchFamily="2" charset="2"/>
              <a:buChar char="v"/>
            </a:pP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сведения о способе информирования заявителя о принятых мерах по результатам рассмотрения его обращения.</a:t>
            </a:r>
          </a:p>
          <a:p>
            <a:endParaRPr lang="ru-RU" sz="1400" dirty="0"/>
          </a:p>
        </p:txBody>
      </p:sp>
      <p:pic>
        <p:nvPicPr>
          <p:cNvPr id="6" name="Picture 2" descr="C:\Documents and Settings\Яков\Рабочий стол\панорамы\Panorama 5.JPG"/>
          <p:cNvPicPr>
            <a:picLocks noChangeAspect="1" noChangeArrowheads="1"/>
          </p:cNvPicPr>
          <p:nvPr/>
        </p:nvPicPr>
        <p:blipFill>
          <a:blip r:embed="rId4" cstate="print"/>
          <a:srcRect t="15788" r="4611"/>
          <a:stretch>
            <a:fillRect/>
          </a:stretch>
        </p:blipFill>
        <p:spPr bwMode="auto">
          <a:xfrm>
            <a:off x="0" y="0"/>
            <a:ext cx="9144000" cy="114300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3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3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3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75000"/>
              </a:schemeClr>
            </a:gs>
            <a:gs pos="25000">
              <a:schemeClr val="bg1">
                <a:tint val="83000"/>
                <a:satMod val="320000"/>
              </a:schemeClr>
            </a:gs>
            <a:gs pos="100000">
              <a:schemeClr val="bg1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 descr="x_3333416843.jpg"/>
          <p:cNvPicPr>
            <a:picLocks noChangeAspect="1"/>
          </p:cNvPicPr>
          <p:nvPr/>
        </p:nvPicPr>
        <p:blipFill>
          <a:blip r:embed="rId2">
            <a:lum bright="47000" contrast="-66000"/>
          </a:blip>
          <a:srcRect r="-105" b="3125"/>
          <a:stretch>
            <a:fillRect/>
          </a:stretch>
        </p:blipFill>
        <p:spPr>
          <a:xfrm>
            <a:off x="2357422" y="1643050"/>
            <a:ext cx="4567254" cy="442914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outerShdw blurRad="38100" dist="25400" algn="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ОТВЕТСТВЕННОСТЬ ЗА ПРАВОНАРУШЕНИЯ В ОБЛАСТИ ОХРАНЫ И ИСПОЛЬЗОВАНИЯ ЗЕМЕЛЬ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2786058"/>
            <a:ext cx="25122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i="1" dirty="0" smtClean="0"/>
              <a:t>Административная </a:t>
            </a:r>
          </a:p>
          <a:p>
            <a:pPr algn="ctr"/>
            <a:r>
              <a:rPr lang="ru-RU" i="1" dirty="0" smtClean="0"/>
              <a:t>и уголовная</a:t>
            </a:r>
            <a:endParaRPr lang="ru-RU" i="1" dirty="0"/>
          </a:p>
        </p:txBody>
      </p:sp>
      <p:sp>
        <p:nvSpPr>
          <p:cNvPr id="5" name="TextBox 4"/>
          <p:cNvSpPr txBox="1"/>
          <p:nvPr/>
        </p:nvSpPr>
        <p:spPr>
          <a:xfrm>
            <a:off x="3286116" y="2786058"/>
            <a:ext cx="2214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i="1" dirty="0" smtClean="0"/>
              <a:t>Дисциплинарная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00760" y="2786058"/>
            <a:ext cx="262764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i="1" dirty="0" smtClean="0"/>
              <a:t>Возмещение вреда, </a:t>
            </a:r>
          </a:p>
          <a:p>
            <a:pPr algn="ctr"/>
            <a:r>
              <a:rPr lang="ru-RU" i="1" dirty="0" smtClean="0"/>
              <a:t>причиненного </a:t>
            </a:r>
          </a:p>
          <a:p>
            <a:pPr algn="ctr"/>
            <a:r>
              <a:rPr lang="ru-RU" i="1" dirty="0" smtClean="0"/>
              <a:t>земельными </a:t>
            </a:r>
          </a:p>
          <a:p>
            <a:pPr algn="ctr"/>
            <a:r>
              <a:rPr lang="ru-RU" i="1" dirty="0" smtClean="0"/>
              <a:t>правонарушениями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4282" y="4143380"/>
            <a:ext cx="282962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latin typeface="Arial Narrow" pitchFamily="34" charset="0"/>
              </a:rPr>
              <a:t>не освобождает лицо </a:t>
            </a:r>
          </a:p>
          <a:p>
            <a:pPr algn="ctr"/>
            <a:r>
              <a:rPr lang="ru-RU" sz="1600" b="1" dirty="0" smtClean="0">
                <a:latin typeface="Arial Narrow" pitchFamily="34" charset="0"/>
              </a:rPr>
              <a:t>от обязанности устранить </a:t>
            </a:r>
          </a:p>
          <a:p>
            <a:pPr algn="ctr"/>
            <a:r>
              <a:rPr lang="ru-RU" sz="1600" b="1" dirty="0" smtClean="0">
                <a:latin typeface="Arial Narrow" pitchFamily="34" charset="0"/>
              </a:rPr>
              <a:t>допущенные земельные </a:t>
            </a:r>
          </a:p>
          <a:p>
            <a:pPr algn="ctr"/>
            <a:r>
              <a:rPr lang="ru-RU" sz="1600" b="1" dirty="0" smtClean="0">
                <a:latin typeface="Arial Narrow" pitchFamily="34" charset="0"/>
              </a:rPr>
              <a:t>правонарушения и возместить </a:t>
            </a:r>
          </a:p>
          <a:p>
            <a:pPr algn="ctr"/>
            <a:r>
              <a:rPr lang="ru-RU" sz="1600" b="1" dirty="0" smtClean="0">
                <a:latin typeface="Arial Narrow" pitchFamily="34" charset="0"/>
              </a:rPr>
              <a:t>причиненный ими вред</a:t>
            </a:r>
            <a:endParaRPr lang="ru-RU" sz="1600" b="1" dirty="0">
              <a:latin typeface="Arial Narrow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71802" y="4143380"/>
            <a:ext cx="270138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latin typeface="Arial Narrow" pitchFamily="34" charset="0"/>
              </a:rPr>
              <a:t>в результате ненадлежащего </a:t>
            </a:r>
          </a:p>
          <a:p>
            <a:pPr algn="ctr"/>
            <a:r>
              <a:rPr lang="ru-RU" sz="1600" b="1" dirty="0" smtClean="0">
                <a:latin typeface="Arial Narrow" pitchFamily="34" charset="0"/>
              </a:rPr>
              <a:t>выполнения лицом </a:t>
            </a:r>
          </a:p>
          <a:p>
            <a:pPr algn="ctr"/>
            <a:r>
              <a:rPr lang="ru-RU" sz="1600" b="1" dirty="0" smtClean="0">
                <a:latin typeface="Arial Narrow" pitchFamily="34" charset="0"/>
              </a:rPr>
              <a:t>своих должностных или</a:t>
            </a:r>
          </a:p>
          <a:p>
            <a:pPr algn="ctr"/>
            <a:r>
              <a:rPr lang="ru-RU" sz="1600" b="1" dirty="0" smtClean="0">
                <a:latin typeface="Arial Narrow" pitchFamily="34" charset="0"/>
              </a:rPr>
              <a:t>трудовых обязанностей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57884" y="4143380"/>
            <a:ext cx="282000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latin typeface="Arial Narrow" pitchFamily="34" charset="0"/>
              </a:rPr>
              <a:t>юридические лица, граждане </a:t>
            </a:r>
          </a:p>
          <a:p>
            <a:pPr algn="ctr"/>
            <a:r>
              <a:rPr lang="ru-RU" sz="1600" b="1" dirty="0" smtClean="0">
                <a:latin typeface="Arial Narrow" pitchFamily="34" charset="0"/>
              </a:rPr>
              <a:t>обязаны возместить в полном </a:t>
            </a:r>
          </a:p>
          <a:p>
            <a:pPr algn="ctr"/>
            <a:r>
              <a:rPr lang="ru-RU" sz="1600" b="1" dirty="0" smtClean="0">
                <a:latin typeface="Arial Narrow" pitchFamily="34" charset="0"/>
              </a:rPr>
              <a:t>объеме вред, причиненный </a:t>
            </a:r>
          </a:p>
          <a:p>
            <a:pPr algn="ctr"/>
            <a:r>
              <a:rPr lang="ru-RU" sz="1600" b="1" dirty="0" smtClean="0">
                <a:latin typeface="Arial Narrow" pitchFamily="34" charset="0"/>
              </a:rPr>
              <a:t>в результате совершения ими </a:t>
            </a:r>
          </a:p>
          <a:p>
            <a:pPr algn="ctr"/>
            <a:r>
              <a:rPr lang="ru-RU" sz="1600" b="1" dirty="0" smtClean="0">
                <a:latin typeface="Arial Narrow" pitchFamily="34" charset="0"/>
              </a:rPr>
              <a:t>земельных правонарушений</a:t>
            </a:r>
          </a:p>
        </p:txBody>
      </p:sp>
      <p:grpSp>
        <p:nvGrpSpPr>
          <p:cNvPr id="13" name="Группа 12"/>
          <p:cNvGrpSpPr/>
          <p:nvPr/>
        </p:nvGrpSpPr>
        <p:grpSpPr>
          <a:xfrm>
            <a:off x="1500166" y="1928802"/>
            <a:ext cx="5857916" cy="857256"/>
            <a:chOff x="1500166" y="1928802"/>
            <a:chExt cx="5857916" cy="857256"/>
          </a:xfrm>
        </p:grpSpPr>
        <p:sp>
          <p:nvSpPr>
            <p:cNvPr id="10" name="Стрелка вниз 9"/>
            <p:cNvSpPr/>
            <p:nvPr/>
          </p:nvSpPr>
          <p:spPr>
            <a:xfrm>
              <a:off x="1500166" y="1928802"/>
              <a:ext cx="142876" cy="85725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Стрелка вниз 10"/>
            <p:cNvSpPr/>
            <p:nvPr/>
          </p:nvSpPr>
          <p:spPr>
            <a:xfrm>
              <a:off x="7215206" y="1928802"/>
              <a:ext cx="142876" cy="85725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Стрелка вниз 11"/>
            <p:cNvSpPr/>
            <p:nvPr/>
          </p:nvSpPr>
          <p:spPr>
            <a:xfrm>
              <a:off x="4286248" y="1928802"/>
              <a:ext cx="142876" cy="85725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4" name="Picture 2" descr="C:\Documents and Settings\Яков\Рабочий стол\панорамы\Panorama 1.JPG"/>
          <p:cNvPicPr>
            <a:picLocks noChangeAspect="1" noChangeArrowheads="1"/>
          </p:cNvPicPr>
          <p:nvPr/>
        </p:nvPicPr>
        <p:blipFill>
          <a:blip r:embed="rId3" cstate="print"/>
          <a:srcRect l="1527" b="42252"/>
          <a:stretch>
            <a:fillRect/>
          </a:stretch>
        </p:blipFill>
        <p:spPr bwMode="auto">
          <a:xfrm>
            <a:off x="0" y="0"/>
            <a:ext cx="9144000" cy="99237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58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730"/>
                            </p:stCondLst>
                            <p:childTnLst>
                              <p:par>
                                <p:cTn id="3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890"/>
                            </p:stCondLst>
                            <p:childTnLst>
                              <p:par>
                                <p:cTn id="3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1890"/>
                            </p:stCondLst>
                            <p:childTnLst>
                              <p:par>
                                <p:cTn id="5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5" grpId="0"/>
      <p:bldP spid="6" grpId="0"/>
      <p:bldP spid="7" grpId="0"/>
      <p:bldP spid="8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3973" name="Object 5"/>
          <p:cNvGraphicFramePr>
            <a:graphicFrameLocks noGrp="1" noChangeAspect="1"/>
          </p:cNvGraphicFramePr>
          <p:nvPr>
            <p:ph/>
          </p:nvPr>
        </p:nvGraphicFramePr>
        <p:xfrm>
          <a:off x="461963" y="3852863"/>
          <a:ext cx="4554537" cy="2263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75" name="Диаграмма" r:id="rId3" imgW="4562375" imgH="2267151" progId="MSGraph.Chart.8">
                  <p:embed followColorScheme="full"/>
                </p:oleObj>
              </mc:Choice>
              <mc:Fallback>
                <p:oleObj name="Диаграмма" r:id="rId3" imgW="4562375" imgH="2267151" progId="MSGraph.Chart.8">
                  <p:embed followColorScheme="full"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963" y="3852863"/>
                        <a:ext cx="4554537" cy="2263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39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557338"/>
            <a:ext cx="9144000" cy="453072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10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</a:rPr>
              <a:t>Спасибо </a:t>
            </a:r>
            <a:endParaRPr lang="ru-RU" sz="100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omic Sans MS" pitchFamily="66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sz="100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</a:rPr>
              <a:t>за </a:t>
            </a:r>
            <a:r>
              <a:rPr lang="ru-RU" sz="10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</a:rPr>
              <a:t>внимание</a:t>
            </a:r>
            <a:r>
              <a:rPr lang="ru-RU" sz="100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</a:rPr>
              <a:t>!</a:t>
            </a:r>
          </a:p>
        </p:txBody>
      </p:sp>
      <p:pic>
        <p:nvPicPr>
          <p:cNvPr id="4" name="Рисунок 3" descr="panorama-05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5504086"/>
            <a:ext cx="9144000" cy="1353914"/>
          </a:xfrm>
          <a:prstGeom prst="rect">
            <a:avLst/>
          </a:prstGeom>
        </p:spPr>
      </p:pic>
      <p:pic>
        <p:nvPicPr>
          <p:cNvPr id="6" name="Picture 2" descr="C:\Documents and Settings\Яков\Рабочий стол\панорамы\Panorama 5.JPG"/>
          <p:cNvPicPr>
            <a:picLocks noChangeAspect="1" noChangeArrowheads="1"/>
          </p:cNvPicPr>
          <p:nvPr/>
        </p:nvPicPr>
        <p:blipFill>
          <a:blip r:embed="rId6" cstate="print"/>
          <a:srcRect t="15788" r="4611"/>
          <a:stretch>
            <a:fillRect/>
          </a:stretch>
        </p:blipFill>
        <p:spPr bwMode="auto">
          <a:xfrm>
            <a:off x="0" y="0"/>
            <a:ext cx="9144000" cy="114300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МУНИЦИ~1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lum contrast="5000"/>
          </a:blip>
          <a:stretch>
            <a:fillRect/>
          </a:stretch>
        </p:blipFill>
        <p:spPr>
          <a:xfrm>
            <a:off x="1928794" y="984483"/>
            <a:ext cx="5357849" cy="5873517"/>
          </a:xfrm>
          <a:prstGeom prst="roundRect">
            <a:avLst/>
          </a:prstGeom>
          <a:noFill/>
        </p:spPr>
      </p:pic>
      <p:sp>
        <p:nvSpPr>
          <p:cNvPr id="3" name="Rectangle 14"/>
          <p:cNvSpPr>
            <a:spLocks noChangeArrowheads="1"/>
          </p:cNvSpPr>
          <p:nvPr/>
        </p:nvSpPr>
        <p:spPr bwMode="auto">
          <a:xfrm>
            <a:off x="0" y="3857628"/>
            <a:ext cx="914400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Управление 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Республиканской </a:t>
            </a:r>
            <a:endParaRPr lang="ru-RU" sz="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  <a:p>
            <a:pPr algn="ctr"/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службы </a:t>
            </a:r>
            <a:r>
              <a:rPr lang="ru-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государственной регистрации, кадастра и 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картографии по 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ДНР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  <a:p>
            <a:pPr algn="ctr"/>
            <a:r>
              <a:rPr lang="ru-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является территориальным 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органом </a:t>
            </a:r>
            <a:r>
              <a:rPr lang="ru-RU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Госреестра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, </a:t>
            </a:r>
            <a:r>
              <a:rPr lang="ru-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осуществляющим государственный земельный 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надзор </a:t>
            </a:r>
            <a:r>
              <a:rPr lang="ru-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на территории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ДНР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2285992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Должностные лица и специалисты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Госреестра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его территориальных органов осуществляют государственный земельный надзор в порядке, предусмотренном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законодательством ДНР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000108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   Государственный земельный надзор является</a:t>
            </a:r>
          </a:p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наиболее эффективным исходя из перечня полномочий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pic>
        <p:nvPicPr>
          <p:cNvPr id="7" name="Picture 2" descr="C:\Documents and Settings\Яков\Рабочий стол\панорамы\Panorama 1.JPG"/>
          <p:cNvPicPr>
            <a:picLocks noChangeAspect="1" noChangeArrowheads="1"/>
          </p:cNvPicPr>
          <p:nvPr/>
        </p:nvPicPr>
        <p:blipFill>
          <a:blip r:embed="rId3" cstate="print"/>
          <a:srcRect l="1527" b="42252"/>
          <a:stretch>
            <a:fillRect/>
          </a:stretch>
        </p:blipFill>
        <p:spPr bwMode="auto">
          <a:xfrm>
            <a:off x="0" y="0"/>
            <a:ext cx="9144000" cy="99237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5_e53151caae68.jpeg"/>
          <p:cNvPicPr>
            <a:picLocks noChangeAspect="1"/>
          </p:cNvPicPr>
          <p:nvPr/>
        </p:nvPicPr>
        <p:blipFill>
          <a:blip r:embed="rId2">
            <a:lum bright="45000" contrast="-61000"/>
          </a:blip>
          <a:stretch>
            <a:fillRect/>
          </a:stretch>
        </p:blipFill>
        <p:spPr>
          <a:xfrm>
            <a:off x="1714470" y="2160967"/>
            <a:ext cx="5786488" cy="433986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7" name="TextBox 6"/>
          <p:cNvSpPr txBox="1"/>
          <p:nvPr/>
        </p:nvSpPr>
        <p:spPr>
          <a:xfrm>
            <a:off x="-1" y="2214554"/>
            <a:ext cx="9144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3538" indent="-274638" algn="just">
              <a:buFont typeface="Wingdings" pitchFamily="2" charset="2"/>
              <a:buChar char="Ø"/>
            </a:pP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Руководитель Управления - </a:t>
            </a:r>
            <a:r>
              <a:rPr lang="ru-RU" sz="1600" b="1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главный государственный инспектор </a:t>
            </a:r>
            <a:r>
              <a:rPr lang="ru-RU" sz="1600" b="1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по </a:t>
            </a:r>
            <a:r>
              <a:rPr lang="ru-RU" sz="1600" b="1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использованию и охране земель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;</a:t>
            </a:r>
            <a:endParaRPr lang="ru-RU" sz="1600" b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2786058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indent="-266700" algn="just">
              <a:buFont typeface="Wingdings" pitchFamily="2" charset="2"/>
              <a:buChar char="Ø"/>
            </a:pP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Заместитель руководителя Управления и начальник отдела государственного земельного контроля - </a:t>
            </a:r>
            <a:r>
              <a:rPr lang="ru-RU" sz="1600" b="1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заместители главного государственного инспектора </a:t>
            </a:r>
            <a:r>
              <a:rPr lang="ru-RU" sz="1600" b="1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по </a:t>
            </a:r>
            <a:r>
              <a:rPr lang="ru-RU" sz="1600" b="1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использованию и охране земель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;</a:t>
            </a:r>
            <a:endParaRPr lang="ru-RU" sz="1600" b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1" y="3571876"/>
            <a:ext cx="9144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indent="-266700" algn="just">
              <a:buFont typeface="Wingdings" pitchFamily="2" charset="2"/>
              <a:buChar char="Ø"/>
            </a:pP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Начальники территориальных отделов Управления - </a:t>
            </a:r>
            <a:r>
              <a:rPr lang="ru-RU" sz="1600" b="1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главные государственные инспекторы городов и районов </a:t>
            </a:r>
            <a:r>
              <a:rPr lang="ru-RU" sz="1600" b="1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по </a:t>
            </a:r>
            <a:r>
              <a:rPr lang="ru-RU" sz="1600" b="1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использованию и охране земель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;</a:t>
            </a:r>
            <a:endParaRPr lang="ru-RU" sz="1600" b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5357826"/>
            <a:ext cx="91440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indent="-266700" algn="just">
              <a:buFont typeface="Wingdings" pitchFamily="2" charset="2"/>
              <a:buChar char="Ø"/>
            </a:pP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Специалисты отдела государственного земельного надзора и специалисты территориальных отделов Управления, к сфере ведения которых отнесено осуществление государственного земельного надзора, - </a:t>
            </a:r>
            <a:r>
              <a:rPr lang="ru-RU" sz="1600" b="1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государственные инспекторы городов и районов </a:t>
            </a:r>
            <a:r>
              <a:rPr lang="ru-RU" sz="1600" b="1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по </a:t>
            </a:r>
            <a:r>
              <a:rPr lang="ru-RU" sz="1600" b="1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использованию и охране земель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.</a:t>
            </a:r>
            <a:endParaRPr lang="ru-RU" sz="1600" b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4357694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indent="-266700" algn="just">
              <a:buFont typeface="Wingdings" pitchFamily="2" charset="2"/>
              <a:buChar char="Ø"/>
            </a:pP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Заместители начальников территориальных отделов Управления,  к сфере ведения которых отнесено осуществление государственного земельного контроля, - </a:t>
            </a:r>
            <a:r>
              <a:rPr lang="ru-RU" sz="1600" b="1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заместители главных государственных инспекторов городов и районов </a:t>
            </a:r>
            <a:r>
              <a:rPr lang="ru-RU" sz="1600" b="1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по </a:t>
            </a:r>
            <a:r>
              <a:rPr lang="ru-RU" sz="1600" b="1" i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использованию и охране земель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;</a:t>
            </a:r>
            <a:endParaRPr lang="ru-RU" sz="1600" b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2" name="Picture 2" descr="C:\Documents and Settings\Яков\Рабочий стол\панорамы\Panorama 1.JPG"/>
          <p:cNvPicPr>
            <a:picLocks noChangeAspect="1" noChangeArrowheads="1"/>
          </p:cNvPicPr>
          <p:nvPr/>
        </p:nvPicPr>
        <p:blipFill>
          <a:blip r:embed="rId3" cstate="print"/>
          <a:srcRect l="1527" b="42252"/>
          <a:stretch>
            <a:fillRect/>
          </a:stretch>
        </p:blipFill>
        <p:spPr bwMode="auto">
          <a:xfrm>
            <a:off x="0" y="0"/>
            <a:ext cx="9144000" cy="992376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214281" y="1024906"/>
            <a:ext cx="8715436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Tahoma" pitchFamily="34" charset="0"/>
              </a:rPr>
              <a:t>Должностные лица Управления </a:t>
            </a:r>
            <a:r>
              <a:rPr lang="ru-RU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Tahoma" pitchFamily="34" charset="0"/>
              </a:rPr>
              <a:t>Госреестра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Tahoma" pitchFamily="34" charset="0"/>
              </a:rPr>
              <a:t>,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Tahoma" pitchFamily="34" charset="0"/>
              </a:rPr>
              <a:t>осуществляющие государственный земельный надзор:</a:t>
            </a:r>
          </a:p>
          <a:p>
            <a:pPr algn="ctr"/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Tahom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000"/>
                            </p:stCondLst>
                            <p:childTnLst>
                              <p:par>
                                <p:cTn id="16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000"/>
                            </p:stCondLst>
                            <p:childTnLst>
                              <p:par>
                                <p:cTn id="26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3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GZK.jpg"/>
          <p:cNvPicPr>
            <a:picLocks noChangeAspect="1"/>
          </p:cNvPicPr>
          <p:nvPr/>
        </p:nvPicPr>
        <p:blipFill>
          <a:blip r:embed="rId2">
            <a:lum bright="45000" contrast="-82000"/>
          </a:blip>
          <a:stretch>
            <a:fillRect/>
          </a:stretch>
        </p:blipFill>
        <p:spPr>
          <a:xfrm>
            <a:off x="0" y="208659"/>
            <a:ext cx="9144000" cy="6863788"/>
          </a:xfrm>
          <a:prstGeom prst="rect">
            <a:avLst/>
          </a:prstGeom>
        </p:spPr>
      </p:pic>
      <p:sp>
        <p:nvSpPr>
          <p:cNvPr id="88080" name="Rectangle 16"/>
          <p:cNvSpPr>
            <a:spLocks noChangeArrowheads="1"/>
          </p:cNvSpPr>
          <p:nvPr/>
        </p:nvSpPr>
        <p:spPr bwMode="auto">
          <a:xfrm>
            <a:off x="0" y="1052513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Государственные инспекторы по использованию и охране земель имеют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право: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1857364"/>
            <a:ext cx="914400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31800" indent="-342900" algn="just">
              <a:buFont typeface="+mj-lt"/>
              <a:buAutoNum type="arabicParenR"/>
            </a:pP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запрашивать в соответствии со своей компетенцией и безвозмездно получать от федеральных органов исполнительной власти и их территориальных органов, органов исполнительной власти субъектов РФ, органов местного самоуправления, организаций и граждан необходимые для осуществления государственного земельного контроля сведения и материалы о состоянии, использовании и охране земель, в том числе документы, удостоверяющие права на земельные участки и находящиеся на них объекты, а также сведения о лицах, использующих земельные участки, в отношении которых проводятся проверки, в части, относящейся к предмету проверки;</a:t>
            </a:r>
          </a:p>
          <a:p>
            <a:pPr marL="431800" indent="-342900" algn="just">
              <a:buFont typeface="+mj-lt"/>
              <a:buAutoNum type="arabicParenR"/>
            </a:pP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посещать при предъявлении служебного удостоверения организации и объекты, обследовать земельные участки, находящиеся в собственности, владении, пользовании и аренде, а также земельные участки, занятые военными, оборонными и другими специальными объектами (в порядке, установленном для их посещения), для осуществления государственного земельного контроля;</a:t>
            </a:r>
          </a:p>
          <a:p>
            <a:pPr marL="431800" indent="-342900" algn="just">
              <a:buFont typeface="+mj-lt"/>
              <a:buAutoNum type="arabicParenR"/>
            </a:pP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давать обязательные для исполнения предписания по вопросам соблюдения земельного законодательства, а также предписания об устранении выявленных в ходе проверок нарушений земельного законодательства и их последствий;</a:t>
            </a:r>
          </a:p>
          <a:p>
            <a:pPr marL="431800" indent="-342900" algn="just">
              <a:buFont typeface="+mj-lt"/>
              <a:buAutoNum type="arabicParenR"/>
            </a:pP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составлять протоколы в порядке, установленном законодательством об административных правонарушениях, и направлять их соответствующим должностным лицам для рассмотрения дел об административных правонарушениях с целью привлечения виновных лиц к ответственности;</a:t>
            </a:r>
          </a:p>
          <a:p>
            <a:pPr marL="431800" indent="-342900" algn="just">
              <a:buFont typeface="+mj-lt"/>
              <a:buAutoNum type="arabicParenR"/>
            </a:pP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обращаться в органы внутренних дел за содействием в предотвращении или пресечении действий, препятствующих осуществлению государственными инспекторами законной деятельности, а также в установлении лиц, виновных в нарушении земельного законодательства;</a:t>
            </a:r>
          </a:p>
          <a:p>
            <a:pPr marL="431800" indent="-342900" algn="just">
              <a:buFont typeface="+mj-lt"/>
              <a:buAutoNum type="arabicParenR"/>
            </a:pP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носить форменную одежду.</a:t>
            </a:r>
            <a:endParaRPr lang="ru-RU" sz="1400" b="1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4" name="Picture 2" descr="C:\Documents and Settings\Яков\Рабочий стол\панорамы\Panorama 1.JPG"/>
          <p:cNvPicPr>
            <a:picLocks noChangeAspect="1" noChangeArrowheads="1"/>
          </p:cNvPicPr>
          <p:nvPr/>
        </p:nvPicPr>
        <p:blipFill>
          <a:blip r:embed="rId3" cstate="print"/>
          <a:srcRect l="1527" b="42252"/>
          <a:stretch>
            <a:fillRect/>
          </a:stretch>
        </p:blipFill>
        <p:spPr bwMode="auto">
          <a:xfrm>
            <a:off x="0" y="0"/>
            <a:ext cx="9144000" cy="99237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88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88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4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000"/>
                            </p:stCondLst>
                            <p:childTnLst>
                              <p:par>
                                <p:cTn id="3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8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846424110_1646134293.jpg"/>
          <p:cNvPicPr>
            <a:picLocks noChangeAspect="1"/>
          </p:cNvPicPr>
          <p:nvPr/>
        </p:nvPicPr>
        <p:blipFill>
          <a:blip r:embed="rId2">
            <a:lum bright="45000" contrast="-68000"/>
          </a:blip>
          <a:stretch>
            <a:fillRect/>
          </a:stretch>
        </p:blipFill>
        <p:spPr>
          <a:xfrm>
            <a:off x="2143108" y="2212577"/>
            <a:ext cx="4857784" cy="4645423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05475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4149725"/>
            <a:ext cx="5256212" cy="22320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>
              <a:solidFill>
                <a:srgbClr val="F3F907"/>
              </a:solidFill>
              <a:latin typeface="Tahoma" pitchFamily="34" charset="0"/>
            </a:endParaRPr>
          </a:p>
          <a:p>
            <a:pPr>
              <a:buFont typeface="Wingdings" pitchFamily="2" charset="2"/>
              <a:buNone/>
            </a:pPr>
            <a:endParaRPr lang="ru-RU">
              <a:solidFill>
                <a:srgbClr val="F3F907"/>
              </a:solidFill>
              <a:latin typeface="Tahom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2714620"/>
            <a:ext cx="892971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3400" indent="-342900" algn="just">
              <a:buFont typeface="+mj-lt"/>
              <a:buAutoNum type="arabicPeriod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В пределах своей компетенции рассматривать в установленном порядке дела об административных правонарушениях и налагать административные штрафы.</a:t>
            </a:r>
          </a:p>
          <a:p>
            <a:pPr marL="533400" indent="-342900" algn="just">
              <a:buFont typeface="+mj-lt"/>
              <a:buAutoNum type="arabicPeriod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Выносить по форме согласно приложению предупреждения о допущенном земельном правонарушении в соответствии с Земельным кодексом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ДНР.</a:t>
            </a:r>
            <a:endParaRPr lang="ru-RU" b="1" dirty="0" smtClean="0">
              <a:solidFill>
                <a:schemeClr val="accent2">
                  <a:lumMod val="50000"/>
                </a:schemeClr>
              </a:solidFill>
              <a:latin typeface="+mn-lt"/>
            </a:endParaRPr>
          </a:p>
          <a:p>
            <a:pPr marL="533400" indent="-342900" algn="just">
              <a:buFont typeface="+mj-lt"/>
              <a:buAutoNum type="arabicPeriod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Направлять в соответствующие органы материалы о нарушениях земельного законодательства для решения вопроса о привлечении виновных лиц к ответственности.</a:t>
            </a:r>
          </a:p>
          <a:p>
            <a:pPr marL="533400" indent="-342900" algn="just">
              <a:buFont typeface="+mj-lt"/>
              <a:buAutoNum type="arabicPeriod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Вносить в органы государственной власти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ДНР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и органы местного самоуправления, издавшие акты, касающиеся вопросов земельных отношений, предложения о приведении указанных актов в соответствие с земельным законодательством.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6" name="Picture 2" descr="C:\Documents and Settings\Яков\Рабочий стол\панорамы\Panorama 1.JPG"/>
          <p:cNvPicPr>
            <a:picLocks noChangeAspect="1" noChangeArrowheads="1"/>
          </p:cNvPicPr>
          <p:nvPr/>
        </p:nvPicPr>
        <p:blipFill>
          <a:blip r:embed="rId3" cstate="print"/>
          <a:srcRect l="1527" b="42252"/>
          <a:stretch>
            <a:fillRect/>
          </a:stretch>
        </p:blipFill>
        <p:spPr bwMode="auto">
          <a:xfrm>
            <a:off x="0" y="0"/>
            <a:ext cx="9144000" cy="99237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1071546"/>
            <a:ext cx="8643998" cy="15696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Главный государственный инспектор 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 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использованию и охране земель и его заместители, главные государственные инспекторы городов и районов по использованию и охране земель и их заместители помимо вышеуказанных прав, имеют право: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7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7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7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0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700" decel="100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3" name="Picture 1" descr="C:\Documents and Settings\Яков\Рабочий стол\2011.06 на работу\1604a.jpg"/>
          <p:cNvPicPr>
            <a:picLocks noChangeAspect="1" noChangeArrowheads="1"/>
          </p:cNvPicPr>
          <p:nvPr/>
        </p:nvPicPr>
        <p:blipFill>
          <a:blip r:embed="rId3">
            <a:lum bright="46000" contrast="-78000"/>
          </a:blip>
          <a:srcRect/>
          <a:stretch>
            <a:fillRect/>
          </a:stretch>
        </p:blipFill>
        <p:spPr bwMode="auto">
          <a:xfrm>
            <a:off x="0" y="904402"/>
            <a:ext cx="9144000" cy="6103621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13326" name="Rectangle 14"/>
          <p:cNvSpPr>
            <a:spLocks noChangeArrowheads="1"/>
          </p:cNvSpPr>
          <p:nvPr/>
        </p:nvSpPr>
        <p:spPr bwMode="auto">
          <a:xfrm>
            <a:off x="0" y="92867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Государственный земельный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надзор </a:t>
            </a: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осуществляется </a:t>
            </a:r>
            <a:endParaRPr lang="ru-RU" sz="2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в форме </a:t>
            </a: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проверок</a:t>
            </a:r>
          </a:p>
        </p:txBody>
      </p:sp>
      <p:grpSp>
        <p:nvGrpSpPr>
          <p:cNvPr id="18" name="Группа 17"/>
          <p:cNvGrpSpPr/>
          <p:nvPr/>
        </p:nvGrpSpPr>
        <p:grpSpPr>
          <a:xfrm>
            <a:off x="642910" y="2285992"/>
            <a:ext cx="7927198" cy="400110"/>
            <a:chOff x="642910" y="2285992"/>
            <a:chExt cx="7927198" cy="400110"/>
          </a:xfrm>
        </p:grpSpPr>
        <p:sp>
          <p:nvSpPr>
            <p:cNvPr id="14" name="TextBox 13"/>
            <p:cNvSpPr txBox="1"/>
            <p:nvPr/>
          </p:nvSpPr>
          <p:spPr>
            <a:xfrm>
              <a:off x="642910" y="2285992"/>
              <a:ext cx="2781082" cy="400110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ru-RU" sz="2000" b="1" dirty="0" smtClean="0">
                  <a:solidFill>
                    <a:schemeClr val="accent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</a:rPr>
                <a:t>Плановая проверка</a:t>
              </a:r>
              <a:endParaRPr lang="ru-RU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357818" y="2285992"/>
              <a:ext cx="3212290" cy="400110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ru-RU" sz="2000" b="1" dirty="0" smtClean="0">
                  <a:solidFill>
                    <a:schemeClr val="accent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</a:rPr>
                <a:t>Внеплановая проверка</a:t>
              </a: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1928794" y="1785926"/>
            <a:ext cx="5143536" cy="500066"/>
            <a:chOff x="1928794" y="1785926"/>
            <a:chExt cx="5143536" cy="571504"/>
          </a:xfrm>
        </p:grpSpPr>
        <p:sp>
          <p:nvSpPr>
            <p:cNvPr id="19" name="Стрелка вниз 18"/>
            <p:cNvSpPr/>
            <p:nvPr/>
          </p:nvSpPr>
          <p:spPr>
            <a:xfrm>
              <a:off x="1928794" y="1785926"/>
              <a:ext cx="142876" cy="57150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Стрелка вниз 19"/>
            <p:cNvSpPr/>
            <p:nvPr/>
          </p:nvSpPr>
          <p:spPr>
            <a:xfrm>
              <a:off x="6929454" y="1785926"/>
              <a:ext cx="142876" cy="57150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571472" y="2643182"/>
            <a:ext cx="292895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На основании ежегодного плана разработанного в соответствии с правилами утвержденными Правительством </a:t>
            </a:r>
            <a:r>
              <a:rPr lang="ru-RU" sz="1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ДНР</a:t>
            </a:r>
            <a:endParaRPr lang="ru-RU" sz="1600" b="1" dirty="0" smtClean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004048" y="2643182"/>
            <a:ext cx="349704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При проверке ранее выданных предписаний и по поступившим обращениям при наличии оснований, предусмотренных  </a:t>
            </a:r>
            <a:r>
              <a:rPr lang="ru-RU" sz="1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законодательством </a:t>
            </a:r>
            <a:r>
              <a:rPr lang="ru-RU" sz="1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(для юр. лиц и ИП)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571868" y="4357694"/>
            <a:ext cx="164307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ФОРМЫ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grpSp>
        <p:nvGrpSpPr>
          <p:cNvPr id="26" name="Группа 25"/>
          <p:cNvGrpSpPr/>
          <p:nvPr/>
        </p:nvGrpSpPr>
        <p:grpSpPr>
          <a:xfrm>
            <a:off x="1285852" y="4357694"/>
            <a:ext cx="6703834" cy="400110"/>
            <a:chOff x="1285852" y="4357694"/>
            <a:chExt cx="6703834" cy="400110"/>
          </a:xfrm>
        </p:grpSpPr>
        <p:sp>
          <p:nvSpPr>
            <p:cNvPr id="30" name="TextBox 29"/>
            <p:cNvSpPr txBox="1"/>
            <p:nvPr/>
          </p:nvSpPr>
          <p:spPr>
            <a:xfrm>
              <a:off x="1285852" y="4357694"/>
              <a:ext cx="1396152" cy="400110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ru-RU" sz="2000" b="1" dirty="0" smtClean="0">
                  <a:solidFill>
                    <a:schemeClr val="accent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</a:rPr>
                <a:t>выездная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857884" y="4357694"/>
              <a:ext cx="2131802" cy="400110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ru-RU" sz="2000" b="1" dirty="0" smtClean="0">
                  <a:solidFill>
                    <a:schemeClr val="accent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n-lt"/>
                </a:rPr>
                <a:t>документарная</a:t>
              </a: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5500694" y="4786322"/>
            <a:ext cx="283795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рассмотрение документов имеющихся в контролирующем органе и представленных проверяемых лицом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85720" y="4786322"/>
            <a:ext cx="350046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обследование земельного участка: фотографирование, обмер площади, осмотр на предмет целевого использования, захламления, сохранности межевых знаков</a:t>
            </a:r>
          </a:p>
        </p:txBody>
      </p:sp>
      <p:sp>
        <p:nvSpPr>
          <p:cNvPr id="22" name="Выгнутая влево стрелка 21"/>
          <p:cNvSpPr/>
          <p:nvPr/>
        </p:nvSpPr>
        <p:spPr>
          <a:xfrm>
            <a:off x="142844" y="2428868"/>
            <a:ext cx="428628" cy="100013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Выгнутая вправо стрелка 22"/>
          <p:cNvSpPr/>
          <p:nvPr/>
        </p:nvSpPr>
        <p:spPr>
          <a:xfrm>
            <a:off x="8643966" y="2428868"/>
            <a:ext cx="357190" cy="100013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4" name="Выгнутая влево стрелка 33"/>
          <p:cNvSpPr/>
          <p:nvPr/>
        </p:nvSpPr>
        <p:spPr>
          <a:xfrm>
            <a:off x="142844" y="4572008"/>
            <a:ext cx="428628" cy="100013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5" name="Выгнутая вправо стрелка 34"/>
          <p:cNvSpPr/>
          <p:nvPr/>
        </p:nvSpPr>
        <p:spPr>
          <a:xfrm>
            <a:off x="8643966" y="4572008"/>
            <a:ext cx="357190" cy="100013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71868" y="2285992"/>
            <a:ext cx="164307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ВИДЫ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pic>
        <p:nvPicPr>
          <p:cNvPr id="28" name="Picture 2" descr="C:\Documents and Settings\Яков\Рабочий стол\панорамы\Panorama 1.JPG"/>
          <p:cNvPicPr>
            <a:picLocks noChangeAspect="1" noChangeArrowheads="1"/>
          </p:cNvPicPr>
          <p:nvPr/>
        </p:nvPicPr>
        <p:blipFill>
          <a:blip r:embed="rId4" cstate="print"/>
          <a:srcRect l="1527" b="42252"/>
          <a:stretch>
            <a:fillRect/>
          </a:stretch>
        </p:blipFill>
        <p:spPr bwMode="auto">
          <a:xfrm>
            <a:off x="0" y="0"/>
            <a:ext cx="9144000" cy="99237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6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80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9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6" grpId="0"/>
      <p:bldP spid="24" grpId="0"/>
      <p:bldP spid="25" grpId="0"/>
      <p:bldP spid="29" grpId="0"/>
      <p:bldP spid="32" grpId="0"/>
      <p:bldP spid="17" grpId="0"/>
      <p:bldP spid="22" grpId="0" animBg="1"/>
      <p:bldP spid="23" grpId="0" animBg="1"/>
      <p:bldP spid="34" grpId="0" animBg="1"/>
      <p:bldP spid="35" grpId="0" animBg="1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409.jpg"/>
          <p:cNvPicPr>
            <a:picLocks noChangeAspect="1"/>
          </p:cNvPicPr>
          <p:nvPr/>
        </p:nvPicPr>
        <p:blipFill>
          <a:blip r:embed="rId2">
            <a:lum bright="56000" contrast="-66000"/>
          </a:blip>
          <a:stretch>
            <a:fillRect/>
          </a:stretch>
        </p:blipFill>
        <p:spPr>
          <a:xfrm>
            <a:off x="2214546" y="2214554"/>
            <a:ext cx="4857784" cy="3643338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96261" name="Rectangle 5"/>
          <p:cNvSpPr>
            <a:spLocks noChangeArrowheads="1"/>
          </p:cNvSpPr>
          <p:nvPr/>
        </p:nvSpPr>
        <p:spPr bwMode="auto">
          <a:xfrm>
            <a:off x="395288" y="2997200"/>
            <a:ext cx="3097212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ru-RU" sz="2500" b="1">
              <a:solidFill>
                <a:srgbClr val="F3F907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96264" name="Rectangle 8"/>
          <p:cNvSpPr>
            <a:spLocks noChangeArrowheads="1"/>
          </p:cNvSpPr>
          <p:nvPr/>
        </p:nvSpPr>
        <p:spPr bwMode="auto">
          <a:xfrm>
            <a:off x="357158" y="3000372"/>
            <a:ext cx="2643206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В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отношении физических лиц не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может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превышать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одного месяца</a:t>
            </a:r>
          </a:p>
        </p:txBody>
      </p:sp>
      <p:sp>
        <p:nvSpPr>
          <p:cNvPr id="96266" name="Rectangle 10"/>
          <p:cNvSpPr>
            <a:spLocks noChangeArrowheads="1"/>
          </p:cNvSpPr>
          <p:nvPr/>
        </p:nvSpPr>
        <p:spPr bwMode="auto">
          <a:xfrm>
            <a:off x="5500694" y="3000372"/>
            <a:ext cx="2990847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В отношении юридических 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лиц и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ИП не может превышать                 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20 рабочих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дней</a:t>
            </a:r>
          </a:p>
        </p:txBody>
      </p:sp>
      <p:sp>
        <p:nvSpPr>
          <p:cNvPr id="96267" name="Rectangle 11"/>
          <p:cNvSpPr>
            <a:spLocks noChangeArrowheads="1"/>
          </p:cNvSpPr>
          <p:nvPr/>
        </p:nvSpPr>
        <p:spPr bwMode="auto">
          <a:xfrm>
            <a:off x="0" y="4214818"/>
            <a:ext cx="9144000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1600" dirty="0" smtClean="0">
                <a:latin typeface="+mn-lt"/>
              </a:rPr>
              <a:t>В исключительных случаях, на основании мотивированных предложений должностных лиц органа государственного земельного контроля, срок проведения выездной плановой проверки юр. лица или ИП </a:t>
            </a:r>
            <a:r>
              <a:rPr lang="ru-RU" sz="1600" b="1" dirty="0" smtClean="0">
                <a:latin typeface="+mn-lt"/>
              </a:rPr>
              <a:t>может быть продлен</a:t>
            </a:r>
            <a:r>
              <a:rPr lang="ru-RU" sz="1600" dirty="0" smtClean="0">
                <a:latin typeface="+mn-lt"/>
              </a:rPr>
              <a:t>, но </a:t>
            </a: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не более чем на двадцать рабочих дней</a:t>
            </a:r>
            <a:r>
              <a:rPr lang="ru-RU" sz="1600" dirty="0" smtClean="0">
                <a:latin typeface="+mn-lt"/>
              </a:rPr>
              <a:t>, срок проведения проверки физ. лица – </a:t>
            </a: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не более одного месяца</a:t>
            </a:r>
            <a:r>
              <a:rPr lang="ru-RU" sz="1600" dirty="0" smtClean="0">
                <a:latin typeface="+mn-lt"/>
              </a:rPr>
              <a:t>.</a:t>
            </a:r>
            <a:endParaRPr lang="ru-RU" sz="160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1500174"/>
            <a:ext cx="914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Проверка проводится на основании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распоряжения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 руководителя, 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заместителя руководителя Управления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Госреестра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 ДНР.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В отношении физических лиц на основании распоряжения главного  (заместителя главного) государственного инспектора по использованию и охране земель соответствующего города или района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5500702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По результатам проверки должностными лицами Управления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Госреестра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,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проводящими проверку, составляется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акт в двух экземплярах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, один из которого вручается (направляется) проверенному лицу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000109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Порядок и сроки проведения проверок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pic>
        <p:nvPicPr>
          <p:cNvPr id="13" name="Picture 2" descr="C:\Documents and Settings\Яков\Рабочий стол\панорамы\Panorama 1.JPG"/>
          <p:cNvPicPr>
            <a:picLocks noChangeAspect="1" noChangeArrowheads="1"/>
          </p:cNvPicPr>
          <p:nvPr/>
        </p:nvPicPr>
        <p:blipFill>
          <a:blip r:embed="rId3" cstate="print"/>
          <a:srcRect l="1527" b="42252"/>
          <a:stretch>
            <a:fillRect/>
          </a:stretch>
        </p:blipFill>
        <p:spPr bwMode="auto">
          <a:xfrm>
            <a:off x="0" y="0"/>
            <a:ext cx="9144000" cy="99237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6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6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6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000"/>
                            </p:stCondLst>
                            <p:childTnLst>
                              <p:par>
                                <p:cTn id="2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5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100000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4" grpId="0"/>
      <p:bldP spid="96266" grpId="0"/>
      <p:bldP spid="96267" grpId="0"/>
      <p:bldP spid="10" grpId="0"/>
      <p:bldP spid="11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5" name="Rectangle 5"/>
          <p:cNvSpPr>
            <a:spLocks noChangeArrowheads="1"/>
          </p:cNvSpPr>
          <p:nvPr/>
        </p:nvSpPr>
        <p:spPr bwMode="auto">
          <a:xfrm>
            <a:off x="0" y="1071546"/>
            <a:ext cx="9144000" cy="123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12700" algn="ctr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Административная ответственность – как наиболее распространенная мера воздействия на нарушителей земельного законодательства </a:t>
            </a:r>
            <a:endParaRPr lang="ru-RU" sz="2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2214554"/>
            <a:ext cx="9144000" cy="150019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6350" indent="260350" algn="just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В соответствии с Кодексом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об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административных правонарушениях (далее –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КоАП) </a:t>
            </a:r>
            <a:r>
              <a:rPr lang="ru-RU" b="1" dirty="0" smtClean="0">
                <a:solidFill>
                  <a:srgbClr val="FF0000"/>
                </a:solidFill>
                <a:latin typeface="+mn-lt"/>
              </a:rPr>
              <a:t>прокуроры, сотрудники полиции и должностные лица Управления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, являющиеся государственными инспекторами по использованию и охране земель, уполномочены возбуждать административные дела по выявленным земельным правонарушениям.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-1" y="3929066"/>
            <a:ext cx="5286381" cy="292893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6350" indent="260350" algn="just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В соответствии со статьей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КоАП главный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государственный инспектор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по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использованию и охране земель и его заместители,  главные государственные инспекторы городов и районов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по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использованию и охране земель рассматривают дела об административных правонарушениях, предусмотренных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КоАП</a:t>
            </a:r>
            <a:endParaRPr lang="ru-RU" b="1" dirty="0" smtClean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5" name="Рисунок 4" descr="15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4018363"/>
            <a:ext cx="3786182" cy="2839637"/>
          </a:xfrm>
          <a:prstGeom prst="rect">
            <a:avLst/>
          </a:prstGeom>
        </p:spPr>
      </p:pic>
      <p:pic>
        <p:nvPicPr>
          <p:cNvPr id="8" name="Picture 2" descr="C:\Documents and Settings\Яков\Рабочий стол\панорамы\Panorama 1.JPG"/>
          <p:cNvPicPr>
            <a:picLocks noChangeAspect="1" noChangeArrowheads="1"/>
          </p:cNvPicPr>
          <p:nvPr/>
        </p:nvPicPr>
        <p:blipFill>
          <a:blip r:embed="rId3" cstate="print"/>
          <a:srcRect l="1527" b="42252"/>
          <a:stretch>
            <a:fillRect/>
          </a:stretch>
        </p:blipFill>
        <p:spPr bwMode="auto">
          <a:xfrm>
            <a:off x="0" y="0"/>
            <a:ext cx="9144000" cy="99237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2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2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92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800" decel="100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5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2701</TotalTime>
  <Words>1743</Words>
  <Application>Microsoft Office PowerPoint</Application>
  <PresentationFormat>Экран (4:3)</PresentationFormat>
  <Paragraphs>199</Paragraphs>
  <Slides>20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32" baseType="lpstr">
      <vt:lpstr>Arial</vt:lpstr>
      <vt:lpstr>Arial Narrow</vt:lpstr>
      <vt:lpstr>Calibri</vt:lpstr>
      <vt:lpstr>Comic Sans MS</vt:lpstr>
      <vt:lpstr>Constantia</vt:lpstr>
      <vt:lpstr>Tahoma</vt:lpstr>
      <vt:lpstr>Times New Roman</vt:lpstr>
      <vt:lpstr>Verdana</vt:lpstr>
      <vt:lpstr>Wingdings</vt:lpstr>
      <vt:lpstr>Wingdings 2</vt:lpstr>
      <vt:lpstr>Поток</vt:lpstr>
      <vt:lpstr>Диаграмма</vt:lpstr>
      <vt:lpstr>ЗЕМЕЛЬНЫЙ КОНТРОЛЬ (НАДЗОР)</vt:lpstr>
      <vt:lpstr>ОТВЕТСТВЕННОСТЬ ЗА ПРАВОНАРУШЕНИЯ В ОБЛАСТИ ОХРАНЫ И ИСПОЛЬЗОВАНИЯ ЗЕМЕЛЬ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>дом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География сельского хозяйства</dc:title>
  <dc:subject/>
  <dc:creator>1</dc:creator>
  <cp:keywords/>
  <dc:description/>
  <cp:lastModifiedBy>Admin</cp:lastModifiedBy>
  <cp:revision>90</cp:revision>
  <cp:lastPrinted>2021-10-14T15:07:13Z</cp:lastPrinted>
  <dcterms:created xsi:type="dcterms:W3CDTF">2009-05-19T11:28:38Z</dcterms:created>
  <dcterms:modified xsi:type="dcterms:W3CDTF">2021-10-14T15:09:03Z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TC010690671049</vt:lpwstr>
  </property>
</Properties>
</file>